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 id="2147483666"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9144000" cy="5143500" type="screen16x9"/>
  <p:notesSz cx="6858000" cy="9144000"/>
  <p:embeddedFontLst>
    <p:embeddedFont>
      <p:font typeface="Roboto Slab" panose="020B0604020202020204" charset="0"/>
      <p:regular r:id="rId28"/>
      <p:bold r:id="rId29"/>
    </p:embeddedFont>
    <p:embeddedFont>
      <p:font typeface="Roboto Medium" panose="020B0604020202020204" charset="0"/>
      <p:regular r:id="rId30"/>
      <p:bold r:id="rId31"/>
      <p:italic r:id="rId32"/>
      <p:boldItalic r:id="rId33"/>
    </p:embeddedFont>
    <p:embeddedFont>
      <p:font typeface="Roboto" panose="020B0604020202020204" charset="0"/>
      <p:regular r:id="rId34"/>
      <p:bold r:id="rId35"/>
      <p:italic r:id="rId36"/>
      <p:boldItalic r:id="rId37"/>
    </p:embeddedFont>
    <p:embeddedFont>
      <p:font typeface="Montserrat"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730"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9c75eda9d9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 name="Google Shape;59;g29c75eda9d9_1_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9c75eda9d9_1_7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 name="Google Shape;138;g29c75eda9d9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9c75eda9d9_1_8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29c75eda9d9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9c75eda9d9_1_9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g29c75eda9d9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9c75eda9ca_0_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g29c75eda9ca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9c75eda9ca_0_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g29c75eda9c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9c75eda9ca_0_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9c75eda9c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c75eda9d9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7" name="Google Shape;197;g29c75eda9d9_1_1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9c75eda9d9_1_1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g29c75eda9d9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9c75eda9d9_1_17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g29c75eda9d9_1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9c75eda9d9_1_18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9" name="Google Shape;259;g29c75eda9d9_1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9c75eda9d9_1_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 name="Google Shape;71;g29c75eda9d9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9c75eda9d9_1_18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9c75eda9d9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9c75eda9d9_1_19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g29c75eda9d9_1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9c75eda9d9_1_20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g29c75eda9d9_1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9c75eda9d9_1_2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g29c75eda9d9_1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9c75eda9d9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1" name="Google Shape;301;g29c75eda9d9_1_2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9c75eda9d9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 name="Google Shape;79;g29c75eda9d9_1_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9c75eda9d9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g29c75eda9d9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9c75eda9d9_1_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g29c75eda9d9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9c75eda9d9_1_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g29c75eda9d9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9c75eda9d9_1_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g29c75eda9d9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9c75eda9d9_1_6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g29c75eda9d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9c75eda9d9_1_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g29c75eda9d9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AND_BODY" type="tx">
  <p:cSld name="TITLE_AND_BODY">
    <p:bg>
      <p:bgPr>
        <a:gradFill>
          <a:gsLst>
            <a:gs pos="0">
              <a:srgbClr val="FFFFFF"/>
            </a:gs>
            <a:gs pos="100000">
              <a:srgbClr val="DDDDDD"/>
            </a:gs>
          </a:gsLst>
          <a:lin ang="16200000" scaled="0"/>
        </a:gra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_AND_BODY 1">
  <p:cSld name="TITLE_AND_BODY_2">
    <p:bg>
      <p:bgPr>
        <a:gradFill>
          <a:gsLst>
            <a:gs pos="0">
              <a:srgbClr val="FFFFFF"/>
            </a:gs>
            <a:gs pos="100000">
              <a:srgbClr val="DDDDDD"/>
            </a:gs>
          </a:gsLst>
          <a:lin ang="16200038" scaled="0"/>
        </a:grad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rgbClr val="FFFFFF"/>
            </a:gs>
            <a:gs pos="100000">
              <a:srgbClr val="DDDDDD"/>
            </a:gs>
          </a:gsLst>
          <a:lin ang="16200000" scaled="0"/>
        </a:grad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9.jpg"/><Relationship Id="rId4" Type="http://schemas.openxmlformats.org/officeDocument/2006/relationships/hyperlink" Target="http://www.youtube.com/watch?v=BWJvEZKV7B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
        <p:cNvGrpSpPr/>
        <p:nvPr/>
      </p:nvGrpSpPr>
      <p:grpSpPr>
        <a:xfrm>
          <a:off x="0" y="0"/>
          <a:ext cx="0" cy="0"/>
          <a:chOff x="0" y="0"/>
          <a:chExt cx="0" cy="0"/>
        </a:xfrm>
      </p:grpSpPr>
      <p:sp>
        <p:nvSpPr>
          <p:cNvPr id="61" name="Google Shape;61;p20"/>
          <p:cNvSpPr/>
          <p:nvPr/>
        </p:nvSpPr>
        <p:spPr>
          <a:xfrm>
            <a:off x="0" y="465968"/>
            <a:ext cx="3481261" cy="2063310"/>
          </a:xfrm>
          <a:prstGeom prst="rect">
            <a:avLst/>
          </a:prstGeom>
          <a:solidFill>
            <a:srgbClr val="00467C"/>
          </a:solidFill>
          <a:ln>
            <a:noFill/>
          </a:ln>
          <a:effectLst>
            <a:outerShdw blurRad="38100" dist="23000" dir="5400000" rotWithShape="0">
              <a:schemeClr val="lt1">
                <a:alpha val="33725"/>
              </a:schemeClr>
            </a:outerShdw>
          </a:effectLst>
        </p:spPr>
        <p:txBody>
          <a:bodyPr spcFirstLastPara="1" wrap="square" lIns="22850" tIns="22850" rIns="22850" bIns="22850" anchor="ctr" anchorCtr="0">
            <a:noAutofit/>
          </a:bodyPr>
          <a:lstStyle/>
          <a:p>
            <a:pPr marL="0" marR="0" lvl="0" indent="0" algn="l" rtl="0">
              <a:lnSpc>
                <a:spcPct val="100000"/>
              </a:lnSpc>
              <a:spcBef>
                <a:spcPts val="0"/>
              </a:spcBef>
              <a:spcAft>
                <a:spcPts val="0"/>
              </a:spcAft>
              <a:buClr>
                <a:srgbClr val="FFFFFF"/>
              </a:buClr>
              <a:buSzPts val="700"/>
              <a:buFont typeface="Arial"/>
              <a:buNone/>
            </a:pPr>
            <a:endParaRPr sz="700" b="0" i="0" u="none" strike="noStrike" cap="none">
              <a:solidFill>
                <a:srgbClr val="FFFFFF"/>
              </a:solidFill>
              <a:latin typeface="Arial"/>
              <a:ea typeface="Arial"/>
              <a:cs typeface="Arial"/>
              <a:sym typeface="Arial"/>
            </a:endParaRPr>
          </a:p>
        </p:txBody>
      </p:sp>
      <p:pic>
        <p:nvPicPr>
          <p:cNvPr id="62" name="Google Shape;62;p20"/>
          <p:cNvPicPr preferRelativeResize="0"/>
          <p:nvPr/>
        </p:nvPicPr>
        <p:blipFill rotWithShape="1">
          <a:blip r:embed="rId3">
            <a:alphaModFix/>
          </a:blip>
          <a:srcRect/>
          <a:stretch/>
        </p:blipFill>
        <p:spPr>
          <a:xfrm>
            <a:off x="5656052" y="465969"/>
            <a:ext cx="2063310" cy="2063310"/>
          </a:xfrm>
          <a:prstGeom prst="rect">
            <a:avLst/>
          </a:prstGeom>
          <a:noFill/>
          <a:ln>
            <a:noFill/>
          </a:ln>
        </p:spPr>
      </p:pic>
      <p:pic>
        <p:nvPicPr>
          <p:cNvPr id="63" name="Google Shape;63;p20"/>
          <p:cNvPicPr preferRelativeResize="0"/>
          <p:nvPr/>
        </p:nvPicPr>
        <p:blipFill rotWithShape="1">
          <a:blip r:embed="rId4">
            <a:alphaModFix/>
          </a:blip>
          <a:srcRect/>
          <a:stretch/>
        </p:blipFill>
        <p:spPr>
          <a:xfrm>
            <a:off x="3540345" y="465968"/>
            <a:ext cx="2063310" cy="2063310"/>
          </a:xfrm>
          <a:prstGeom prst="rect">
            <a:avLst/>
          </a:prstGeom>
          <a:noFill/>
          <a:ln>
            <a:noFill/>
          </a:ln>
        </p:spPr>
      </p:pic>
      <p:pic>
        <p:nvPicPr>
          <p:cNvPr id="64" name="Google Shape;64;p20"/>
          <p:cNvPicPr preferRelativeResize="0"/>
          <p:nvPr/>
        </p:nvPicPr>
        <p:blipFill rotWithShape="1">
          <a:blip r:embed="rId5">
            <a:alphaModFix/>
          </a:blip>
          <a:srcRect/>
          <a:stretch/>
        </p:blipFill>
        <p:spPr>
          <a:xfrm>
            <a:off x="3540345" y="2584174"/>
            <a:ext cx="2063310" cy="2063310"/>
          </a:xfrm>
          <a:prstGeom prst="rect">
            <a:avLst/>
          </a:prstGeom>
          <a:noFill/>
          <a:ln>
            <a:noFill/>
          </a:ln>
        </p:spPr>
      </p:pic>
      <p:sp>
        <p:nvSpPr>
          <p:cNvPr id="65" name="Google Shape;65;p20"/>
          <p:cNvSpPr/>
          <p:nvPr/>
        </p:nvSpPr>
        <p:spPr>
          <a:xfrm>
            <a:off x="5656052" y="2584174"/>
            <a:ext cx="3487948" cy="2063310"/>
          </a:xfrm>
          <a:prstGeom prst="rect">
            <a:avLst/>
          </a:prstGeom>
          <a:solidFill>
            <a:srgbClr val="00467C"/>
          </a:solidFill>
          <a:ln>
            <a:noFill/>
          </a:ln>
        </p:spPr>
        <p:txBody>
          <a:bodyPr spcFirstLastPara="1" wrap="square" lIns="22850" tIns="22850" rIns="22850" bIns="22850" anchor="ctr" anchorCtr="0">
            <a:noAutofit/>
          </a:bodyPr>
          <a:lstStyle/>
          <a:p>
            <a:pPr marL="0" marR="0" lvl="0" indent="0" algn="l" rtl="0">
              <a:lnSpc>
                <a:spcPct val="100000"/>
              </a:lnSpc>
              <a:spcBef>
                <a:spcPts val="0"/>
              </a:spcBef>
              <a:spcAft>
                <a:spcPts val="0"/>
              </a:spcAft>
              <a:buClr>
                <a:srgbClr val="FFFFFF"/>
              </a:buClr>
              <a:buSzPts val="700"/>
              <a:buFont typeface="Arial"/>
              <a:buNone/>
            </a:pPr>
            <a:endParaRPr sz="700" b="0" i="0" u="none" strike="noStrike" cap="none">
              <a:solidFill>
                <a:srgbClr val="FFFFFF"/>
              </a:solidFill>
              <a:latin typeface="Arial"/>
              <a:ea typeface="Arial"/>
              <a:cs typeface="Arial"/>
              <a:sym typeface="Arial"/>
            </a:endParaRPr>
          </a:p>
        </p:txBody>
      </p:sp>
      <p:sp>
        <p:nvSpPr>
          <p:cNvPr id="66" name="Google Shape;66;p20"/>
          <p:cNvSpPr txBox="1"/>
          <p:nvPr/>
        </p:nvSpPr>
        <p:spPr>
          <a:xfrm>
            <a:off x="6063072" y="3246375"/>
            <a:ext cx="2673900" cy="738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2400"/>
              <a:buFont typeface="Roboto Slab"/>
              <a:buNone/>
            </a:pPr>
            <a:r>
              <a:rPr lang="fr" sz="2400" b="1" i="0" u="none" strike="noStrike" cap="none">
                <a:solidFill>
                  <a:schemeClr val="lt1"/>
                </a:solidFill>
                <a:latin typeface="Roboto Slab"/>
                <a:ea typeface="Roboto Slab"/>
                <a:cs typeface="Roboto Slab"/>
                <a:sym typeface="Roboto Slab"/>
              </a:rPr>
              <a:t>Kick off - Le miel et les abeilles</a:t>
            </a:r>
            <a:endParaRPr sz="2400" b="1" i="0" u="none" strike="noStrike" cap="none">
              <a:solidFill>
                <a:schemeClr val="lt1"/>
              </a:solidFill>
              <a:latin typeface="Roboto Slab"/>
              <a:ea typeface="Roboto Slab"/>
              <a:cs typeface="Roboto Slab"/>
              <a:sym typeface="Roboto Slab"/>
            </a:endParaRPr>
          </a:p>
        </p:txBody>
      </p:sp>
      <p:pic>
        <p:nvPicPr>
          <p:cNvPr id="67" name="Google Shape;67;p20"/>
          <p:cNvPicPr preferRelativeResize="0"/>
          <p:nvPr/>
        </p:nvPicPr>
        <p:blipFill rotWithShape="1">
          <a:blip r:embed="rId6">
            <a:alphaModFix/>
          </a:blip>
          <a:srcRect/>
          <a:stretch/>
        </p:blipFill>
        <p:spPr>
          <a:xfrm>
            <a:off x="428335" y="-835346"/>
            <a:ext cx="2624591" cy="4665939"/>
          </a:xfrm>
          <a:prstGeom prst="rect">
            <a:avLst/>
          </a:prstGeom>
          <a:noFill/>
          <a:ln>
            <a:noFill/>
          </a:ln>
        </p:spPr>
      </p:pic>
      <p:pic>
        <p:nvPicPr>
          <p:cNvPr id="68" name="Google Shape;68;p20"/>
          <p:cNvPicPr preferRelativeResize="0"/>
          <p:nvPr/>
        </p:nvPicPr>
        <p:blipFill rotWithShape="1">
          <a:blip r:embed="rId7">
            <a:alphaModFix/>
          </a:blip>
          <a:srcRect/>
          <a:stretch/>
        </p:blipFill>
        <p:spPr>
          <a:xfrm>
            <a:off x="1417951" y="2584174"/>
            <a:ext cx="2063311" cy="20633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
        <p:cNvGrpSpPr/>
        <p:nvPr/>
      </p:nvGrpSpPr>
      <p:grpSpPr>
        <a:xfrm>
          <a:off x="0" y="0"/>
          <a:ext cx="0" cy="0"/>
          <a:chOff x="0" y="0"/>
          <a:chExt cx="0" cy="0"/>
        </a:xfrm>
      </p:grpSpPr>
      <p:sp>
        <p:nvSpPr>
          <p:cNvPr id="140" name="Google Shape;140;p29"/>
          <p:cNvSpPr txBox="1"/>
          <p:nvPr/>
        </p:nvSpPr>
        <p:spPr>
          <a:xfrm>
            <a:off x="3306225" y="276200"/>
            <a:ext cx="5505000" cy="172500"/>
          </a:xfrm>
          <a:prstGeom prst="rect">
            <a:avLst/>
          </a:prstGeom>
          <a:noFill/>
          <a:ln>
            <a:noFill/>
          </a:ln>
        </p:spPr>
        <p:txBody>
          <a:bodyPr spcFirstLastPara="1" wrap="square" lIns="0" tIns="0" rIns="0" bIns="0" anchor="t" anchorCtr="0">
            <a:spAutoFit/>
          </a:bodyPr>
          <a:lstStyle/>
          <a:p>
            <a:pPr marL="0" marR="0" lvl="0" indent="0" algn="r" rtl="0">
              <a:lnSpc>
                <a:spcPct val="70000"/>
              </a:lnSpc>
              <a:spcBef>
                <a:spcPts val="0"/>
              </a:spcBef>
              <a:spcAft>
                <a:spcPts val="0"/>
              </a:spcAft>
              <a:buClr>
                <a:srgbClr val="263E92"/>
              </a:buClr>
              <a:buSzPts val="1600"/>
              <a:buFont typeface="Roboto Slab"/>
              <a:buNone/>
            </a:pPr>
            <a:r>
              <a:rPr lang="fr" sz="1600" b="1" i="0" u="none" strike="noStrike" cap="none">
                <a:solidFill>
                  <a:srgbClr val="263E92"/>
                </a:solidFill>
                <a:latin typeface="Roboto Slab"/>
                <a:ea typeface="Roboto Slab"/>
                <a:cs typeface="Roboto Slab"/>
                <a:sym typeface="Roboto Slab"/>
              </a:rPr>
              <a:t>Forces évolutives / </a:t>
            </a:r>
            <a:r>
              <a:rPr lang="fr" sz="1600" b="0" i="0" u="none" strike="noStrike" cap="none">
                <a:solidFill>
                  <a:srgbClr val="263E92"/>
                </a:solidFill>
                <a:latin typeface="Roboto Slab"/>
                <a:ea typeface="Roboto Slab"/>
                <a:cs typeface="Roboto Slab"/>
                <a:sym typeface="Roboto Slab"/>
              </a:rPr>
              <a:t>Le flux génétique</a:t>
            </a:r>
            <a:endParaRPr sz="1600" b="0" i="0" u="none" strike="noStrike" cap="none">
              <a:solidFill>
                <a:srgbClr val="263E92"/>
              </a:solidFill>
              <a:latin typeface="Roboto Slab"/>
              <a:ea typeface="Roboto Slab"/>
              <a:cs typeface="Roboto Slab"/>
              <a:sym typeface="Roboto Slab"/>
            </a:endParaRPr>
          </a:p>
        </p:txBody>
      </p:sp>
      <p:pic>
        <p:nvPicPr>
          <p:cNvPr id="141" name="Google Shape;141;p29"/>
          <p:cNvPicPr preferRelativeResize="0"/>
          <p:nvPr/>
        </p:nvPicPr>
        <p:blipFill rotWithShape="1">
          <a:blip r:embed="rId3">
            <a:alphaModFix/>
          </a:blip>
          <a:srcRect/>
          <a:stretch/>
        </p:blipFill>
        <p:spPr>
          <a:xfrm>
            <a:off x="500231" y="152486"/>
            <a:ext cx="2022438" cy="362981"/>
          </a:xfrm>
          <a:prstGeom prst="rect">
            <a:avLst/>
          </a:prstGeom>
          <a:noFill/>
          <a:ln>
            <a:noFill/>
          </a:ln>
        </p:spPr>
      </p:pic>
      <p:pic>
        <p:nvPicPr>
          <p:cNvPr id="142" name="Google Shape;142;p29"/>
          <p:cNvPicPr preferRelativeResize="0"/>
          <p:nvPr/>
        </p:nvPicPr>
        <p:blipFill rotWithShape="1">
          <a:blip r:embed="rId4">
            <a:alphaModFix/>
          </a:blip>
          <a:srcRect/>
          <a:stretch/>
        </p:blipFill>
        <p:spPr>
          <a:xfrm>
            <a:off x="1888238" y="720975"/>
            <a:ext cx="5367525" cy="4281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6"/>
        <p:cNvGrpSpPr/>
        <p:nvPr/>
      </p:nvGrpSpPr>
      <p:grpSpPr>
        <a:xfrm>
          <a:off x="0" y="0"/>
          <a:ext cx="0" cy="0"/>
          <a:chOff x="0" y="0"/>
          <a:chExt cx="0" cy="0"/>
        </a:xfrm>
      </p:grpSpPr>
      <p:sp>
        <p:nvSpPr>
          <p:cNvPr id="147" name="Google Shape;147;p30"/>
          <p:cNvSpPr txBox="1"/>
          <p:nvPr/>
        </p:nvSpPr>
        <p:spPr>
          <a:xfrm>
            <a:off x="3306225" y="276200"/>
            <a:ext cx="5505000" cy="172500"/>
          </a:xfrm>
          <a:prstGeom prst="rect">
            <a:avLst/>
          </a:prstGeom>
          <a:noFill/>
          <a:ln>
            <a:noFill/>
          </a:ln>
        </p:spPr>
        <p:txBody>
          <a:bodyPr spcFirstLastPara="1" wrap="square" lIns="0" tIns="0" rIns="0" bIns="0" anchor="t" anchorCtr="0">
            <a:spAutoFit/>
          </a:bodyPr>
          <a:lstStyle/>
          <a:p>
            <a:pPr marL="0" marR="0" lvl="0" indent="0" algn="r" rtl="0">
              <a:lnSpc>
                <a:spcPct val="70000"/>
              </a:lnSpc>
              <a:spcBef>
                <a:spcPts val="0"/>
              </a:spcBef>
              <a:spcAft>
                <a:spcPts val="0"/>
              </a:spcAft>
              <a:buClr>
                <a:srgbClr val="263E92"/>
              </a:buClr>
              <a:buSzPts val="1600"/>
              <a:buFont typeface="Roboto Slab"/>
              <a:buNone/>
            </a:pPr>
            <a:r>
              <a:rPr lang="fr" sz="1600" b="1" i="0" u="none" strike="noStrike" cap="none">
                <a:solidFill>
                  <a:srgbClr val="263E92"/>
                </a:solidFill>
                <a:latin typeface="Roboto Slab"/>
                <a:ea typeface="Roboto Slab"/>
                <a:cs typeface="Roboto Slab"/>
                <a:sym typeface="Roboto Slab"/>
              </a:rPr>
              <a:t>Forces évolutives / </a:t>
            </a:r>
            <a:r>
              <a:rPr lang="fr" sz="1600" b="0" i="0" u="none" strike="noStrike" cap="none">
                <a:solidFill>
                  <a:srgbClr val="263E92"/>
                </a:solidFill>
                <a:latin typeface="Roboto Slab"/>
                <a:ea typeface="Roboto Slab"/>
                <a:cs typeface="Roboto Slab"/>
                <a:sym typeface="Roboto Slab"/>
              </a:rPr>
              <a:t>La sélection naturelle</a:t>
            </a:r>
            <a:endParaRPr sz="1600" b="0" i="0" u="none" strike="noStrike" cap="none">
              <a:solidFill>
                <a:srgbClr val="263E92"/>
              </a:solidFill>
              <a:latin typeface="Roboto Slab"/>
              <a:ea typeface="Roboto Slab"/>
              <a:cs typeface="Roboto Slab"/>
              <a:sym typeface="Roboto Slab"/>
            </a:endParaRPr>
          </a:p>
        </p:txBody>
      </p:sp>
      <p:pic>
        <p:nvPicPr>
          <p:cNvPr id="148" name="Google Shape;148;p30"/>
          <p:cNvPicPr preferRelativeResize="0"/>
          <p:nvPr/>
        </p:nvPicPr>
        <p:blipFill rotWithShape="1">
          <a:blip r:embed="rId3">
            <a:alphaModFix/>
          </a:blip>
          <a:srcRect/>
          <a:stretch/>
        </p:blipFill>
        <p:spPr>
          <a:xfrm>
            <a:off x="500231" y="152486"/>
            <a:ext cx="2022438" cy="362981"/>
          </a:xfrm>
          <a:prstGeom prst="rect">
            <a:avLst/>
          </a:prstGeom>
          <a:noFill/>
          <a:ln>
            <a:noFill/>
          </a:ln>
        </p:spPr>
      </p:pic>
      <p:pic>
        <p:nvPicPr>
          <p:cNvPr id="149" name="Google Shape;149;p30"/>
          <p:cNvPicPr preferRelativeResize="0"/>
          <p:nvPr/>
        </p:nvPicPr>
        <p:blipFill rotWithShape="1">
          <a:blip r:embed="rId4">
            <a:alphaModFix/>
          </a:blip>
          <a:srcRect r="1283" b="34738"/>
          <a:stretch/>
        </p:blipFill>
        <p:spPr>
          <a:xfrm>
            <a:off x="1060400" y="1232700"/>
            <a:ext cx="7023201" cy="2678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
        <p:cNvGrpSpPr/>
        <p:nvPr/>
      </p:nvGrpSpPr>
      <p:grpSpPr>
        <a:xfrm>
          <a:off x="0" y="0"/>
          <a:ext cx="0" cy="0"/>
          <a:chOff x="0" y="0"/>
          <a:chExt cx="0" cy="0"/>
        </a:xfrm>
      </p:grpSpPr>
      <p:sp>
        <p:nvSpPr>
          <p:cNvPr id="154" name="Google Shape;154;p31"/>
          <p:cNvSpPr txBox="1"/>
          <p:nvPr/>
        </p:nvSpPr>
        <p:spPr>
          <a:xfrm>
            <a:off x="3306225" y="276200"/>
            <a:ext cx="5505000" cy="344700"/>
          </a:xfrm>
          <a:prstGeom prst="rect">
            <a:avLst/>
          </a:prstGeom>
          <a:noFill/>
          <a:ln>
            <a:noFill/>
          </a:ln>
        </p:spPr>
        <p:txBody>
          <a:bodyPr spcFirstLastPara="1" wrap="square" lIns="0" tIns="0" rIns="0" bIns="0" anchor="t" anchorCtr="0">
            <a:spAutoFit/>
          </a:bodyPr>
          <a:lstStyle/>
          <a:p>
            <a:pPr marL="0" marR="0" lvl="0" indent="0" algn="r" rtl="0">
              <a:lnSpc>
                <a:spcPct val="70000"/>
              </a:lnSpc>
              <a:spcBef>
                <a:spcPts val="0"/>
              </a:spcBef>
              <a:spcAft>
                <a:spcPts val="0"/>
              </a:spcAft>
              <a:buClr>
                <a:srgbClr val="263E92"/>
              </a:buClr>
              <a:buSzPts val="1600"/>
              <a:buFont typeface="Roboto Slab"/>
              <a:buNone/>
            </a:pPr>
            <a:r>
              <a:rPr lang="fr" sz="1600" b="1" i="0" u="none" strike="noStrike" cap="none">
                <a:solidFill>
                  <a:srgbClr val="263E92"/>
                </a:solidFill>
                <a:latin typeface="Roboto Slab"/>
                <a:ea typeface="Roboto Slab"/>
                <a:cs typeface="Roboto Slab"/>
                <a:sym typeface="Roboto Slab"/>
              </a:rPr>
              <a:t>Exemples dans la nature / </a:t>
            </a:r>
            <a:r>
              <a:rPr lang="fr" sz="1600">
                <a:solidFill>
                  <a:srgbClr val="263E92"/>
                </a:solidFill>
                <a:latin typeface="Roboto Slab"/>
                <a:ea typeface="Roboto Slab"/>
                <a:cs typeface="Roboto Slab"/>
                <a:sym typeface="Roboto Slab"/>
              </a:rPr>
              <a:t>Le Maskun à Pingelap</a:t>
            </a:r>
            <a:endParaRPr sz="1600">
              <a:solidFill>
                <a:srgbClr val="263E92"/>
              </a:solidFill>
              <a:latin typeface="Roboto Slab"/>
              <a:ea typeface="Roboto Slab"/>
              <a:cs typeface="Roboto Slab"/>
              <a:sym typeface="Roboto Slab"/>
            </a:endParaRPr>
          </a:p>
          <a:p>
            <a:pPr marL="0" marR="0" lvl="0" indent="0" algn="r" rtl="0">
              <a:lnSpc>
                <a:spcPct val="70000"/>
              </a:lnSpc>
              <a:spcBef>
                <a:spcPts val="0"/>
              </a:spcBef>
              <a:spcAft>
                <a:spcPts val="0"/>
              </a:spcAft>
              <a:buClr>
                <a:srgbClr val="263E92"/>
              </a:buClr>
              <a:buSzPts val="1600"/>
              <a:buFont typeface="Roboto Slab"/>
              <a:buNone/>
            </a:pPr>
            <a:endParaRPr sz="1600">
              <a:solidFill>
                <a:srgbClr val="263E92"/>
              </a:solidFill>
              <a:latin typeface="Roboto Slab"/>
              <a:ea typeface="Roboto Slab"/>
              <a:cs typeface="Roboto Slab"/>
              <a:sym typeface="Roboto Slab"/>
            </a:endParaRPr>
          </a:p>
        </p:txBody>
      </p:sp>
      <p:pic>
        <p:nvPicPr>
          <p:cNvPr id="155" name="Google Shape;155;p31"/>
          <p:cNvPicPr preferRelativeResize="0"/>
          <p:nvPr/>
        </p:nvPicPr>
        <p:blipFill rotWithShape="1">
          <a:blip r:embed="rId3">
            <a:alphaModFix/>
          </a:blip>
          <a:srcRect/>
          <a:stretch/>
        </p:blipFill>
        <p:spPr>
          <a:xfrm>
            <a:off x="500231" y="152486"/>
            <a:ext cx="2022438" cy="362981"/>
          </a:xfrm>
          <a:prstGeom prst="rect">
            <a:avLst/>
          </a:prstGeom>
          <a:noFill/>
          <a:ln>
            <a:noFill/>
          </a:ln>
        </p:spPr>
      </p:pic>
      <p:sp>
        <p:nvSpPr>
          <p:cNvPr id="156" name="Google Shape;156;p31"/>
          <p:cNvSpPr txBox="1"/>
          <p:nvPr/>
        </p:nvSpPr>
        <p:spPr>
          <a:xfrm>
            <a:off x="500225" y="2229400"/>
            <a:ext cx="4175700" cy="1847100"/>
          </a:xfrm>
          <a:prstGeom prst="rect">
            <a:avLst/>
          </a:prstGeom>
          <a:noFill/>
          <a:ln>
            <a:noFill/>
          </a:ln>
        </p:spPr>
        <p:txBody>
          <a:bodyPr spcFirstLastPara="1" wrap="square" lIns="91425" tIns="91425" rIns="91425" bIns="91425" anchor="t" anchorCtr="0">
            <a:spAutoFit/>
          </a:bodyPr>
          <a:lstStyle/>
          <a:p>
            <a:pPr marL="457200" lvl="0" indent="-304800" algn="l" rtl="0">
              <a:lnSpc>
                <a:spcPct val="200000"/>
              </a:lnSpc>
              <a:spcBef>
                <a:spcPts val="0"/>
              </a:spcBef>
              <a:spcAft>
                <a:spcPts val="0"/>
              </a:spcAft>
              <a:buClr>
                <a:srgbClr val="202122"/>
              </a:buClr>
              <a:buSzPts val="1200"/>
              <a:buFont typeface="Roboto"/>
              <a:buChar char="●"/>
            </a:pPr>
            <a:r>
              <a:rPr lang="fr" sz="1200">
                <a:solidFill>
                  <a:srgbClr val="202122"/>
                </a:solidFill>
                <a:highlight>
                  <a:srgbClr val="FFFFFF"/>
                </a:highlight>
                <a:latin typeface="Roboto"/>
                <a:ea typeface="Roboto"/>
                <a:cs typeface="Roboto"/>
                <a:sym typeface="Roboto"/>
              </a:rPr>
              <a:t>L’achromatopsie (achromatie ) : Maskun</a:t>
            </a:r>
            <a:endParaRPr sz="1200">
              <a:solidFill>
                <a:srgbClr val="202122"/>
              </a:solidFill>
              <a:highlight>
                <a:srgbClr val="FFFFFF"/>
              </a:highlight>
              <a:latin typeface="Roboto"/>
              <a:ea typeface="Roboto"/>
              <a:cs typeface="Roboto"/>
              <a:sym typeface="Roboto"/>
            </a:endParaRPr>
          </a:p>
          <a:p>
            <a:pPr marL="457200" lvl="0" indent="-304800" algn="l" rtl="0">
              <a:lnSpc>
                <a:spcPct val="200000"/>
              </a:lnSpc>
              <a:spcBef>
                <a:spcPts val="0"/>
              </a:spcBef>
              <a:spcAft>
                <a:spcPts val="0"/>
              </a:spcAft>
              <a:buClr>
                <a:srgbClr val="202122"/>
              </a:buClr>
              <a:buSzPts val="1200"/>
              <a:buFont typeface="Roboto"/>
              <a:buChar char="●"/>
            </a:pPr>
            <a:r>
              <a:rPr lang="fr" sz="1200">
                <a:solidFill>
                  <a:srgbClr val="202122"/>
                </a:solidFill>
                <a:highlight>
                  <a:srgbClr val="FFFFFF"/>
                </a:highlight>
                <a:latin typeface="Roboto"/>
                <a:ea typeface="Roboto"/>
                <a:cs typeface="Roboto"/>
                <a:sym typeface="Roboto"/>
              </a:rPr>
              <a:t>Dans un atoll paradisiaque, on voit  en noir et blanc</a:t>
            </a:r>
            <a:endParaRPr sz="1200">
              <a:solidFill>
                <a:srgbClr val="202122"/>
              </a:solidFill>
              <a:highlight>
                <a:srgbClr val="FFFFFF"/>
              </a:highlight>
              <a:latin typeface="Roboto"/>
              <a:ea typeface="Roboto"/>
              <a:cs typeface="Roboto"/>
              <a:sym typeface="Roboto"/>
            </a:endParaRPr>
          </a:p>
          <a:p>
            <a:pPr marL="457200" lvl="0" indent="-304800" algn="l" rtl="0">
              <a:lnSpc>
                <a:spcPct val="200000"/>
              </a:lnSpc>
              <a:spcBef>
                <a:spcPts val="0"/>
              </a:spcBef>
              <a:spcAft>
                <a:spcPts val="0"/>
              </a:spcAft>
              <a:buClr>
                <a:srgbClr val="202122"/>
              </a:buClr>
              <a:buSzPts val="1200"/>
              <a:buFont typeface="Roboto"/>
              <a:buChar char="●"/>
            </a:pPr>
            <a:r>
              <a:rPr lang="fr" sz="1200">
                <a:solidFill>
                  <a:srgbClr val="202122"/>
                </a:solidFill>
                <a:highlight>
                  <a:srgbClr val="FFFFFF"/>
                </a:highlight>
                <a:latin typeface="Roboto"/>
                <a:ea typeface="Roboto"/>
                <a:cs typeface="Roboto"/>
                <a:sym typeface="Roboto"/>
              </a:rPr>
              <a:t>10 % de la population et 30 % porteurs sains contre 1/30 000  (dans le monde)</a:t>
            </a:r>
            <a:endParaRPr sz="1200">
              <a:solidFill>
                <a:srgbClr val="202122"/>
              </a:solidFill>
              <a:highlight>
                <a:srgbClr val="FFFFFF"/>
              </a:highlight>
              <a:latin typeface="Roboto"/>
              <a:ea typeface="Roboto"/>
              <a:cs typeface="Roboto"/>
              <a:sym typeface="Roboto"/>
            </a:endParaRPr>
          </a:p>
          <a:p>
            <a:pPr marL="457200" lvl="0" indent="-304800" algn="l" rtl="0">
              <a:lnSpc>
                <a:spcPct val="200000"/>
              </a:lnSpc>
              <a:spcBef>
                <a:spcPts val="0"/>
              </a:spcBef>
              <a:spcAft>
                <a:spcPts val="0"/>
              </a:spcAft>
              <a:buClr>
                <a:srgbClr val="202122"/>
              </a:buClr>
              <a:buSzPts val="1200"/>
              <a:buFont typeface="Roboto"/>
              <a:buChar char="●"/>
            </a:pPr>
            <a:r>
              <a:rPr lang="fr" sz="1200">
                <a:solidFill>
                  <a:srgbClr val="202122"/>
                </a:solidFill>
                <a:highlight>
                  <a:srgbClr val="FFFFFF"/>
                </a:highlight>
                <a:latin typeface="Roboto"/>
                <a:ea typeface="Roboto"/>
                <a:cs typeface="Roboto"/>
                <a:sym typeface="Roboto"/>
              </a:rPr>
              <a:t>Une meilleure vision de nuit (les prêcheurs)</a:t>
            </a:r>
            <a:endParaRPr sz="850">
              <a:solidFill>
                <a:srgbClr val="202122"/>
              </a:solidFill>
              <a:highlight>
                <a:srgbClr val="FFFFFF"/>
              </a:highlight>
            </a:endParaRPr>
          </a:p>
        </p:txBody>
      </p:sp>
      <p:sp>
        <p:nvSpPr>
          <p:cNvPr id="157" name="Google Shape;157;p31"/>
          <p:cNvSpPr txBox="1"/>
          <p:nvPr/>
        </p:nvSpPr>
        <p:spPr>
          <a:xfrm>
            <a:off x="513250" y="1373963"/>
            <a:ext cx="417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a:latin typeface="Roboto"/>
                <a:ea typeface="Roboto"/>
                <a:cs typeface="Roboto"/>
                <a:sym typeface="Roboto"/>
              </a:rPr>
              <a:t>Un gène qui fait voir en noir et blanc</a:t>
            </a:r>
            <a:endParaRPr b="1">
              <a:latin typeface="Roboto"/>
              <a:ea typeface="Roboto"/>
              <a:cs typeface="Roboto"/>
              <a:sym typeface="Roboto"/>
            </a:endParaRPr>
          </a:p>
        </p:txBody>
      </p:sp>
      <p:pic>
        <p:nvPicPr>
          <p:cNvPr id="158" name="Google Shape;158;p31"/>
          <p:cNvPicPr preferRelativeResize="0"/>
          <p:nvPr/>
        </p:nvPicPr>
        <p:blipFill rotWithShape="1">
          <a:blip r:embed="rId4">
            <a:alphaModFix/>
          </a:blip>
          <a:srcRect/>
          <a:stretch/>
        </p:blipFill>
        <p:spPr>
          <a:xfrm>
            <a:off x="4819425" y="2356950"/>
            <a:ext cx="3828676" cy="2730026"/>
          </a:xfrm>
          <a:prstGeom prst="rect">
            <a:avLst/>
          </a:prstGeom>
          <a:noFill/>
          <a:ln>
            <a:noFill/>
          </a:ln>
        </p:spPr>
      </p:pic>
      <p:pic>
        <p:nvPicPr>
          <p:cNvPr id="159" name="Google Shape;159;p31"/>
          <p:cNvPicPr preferRelativeResize="0"/>
          <p:nvPr/>
        </p:nvPicPr>
        <p:blipFill rotWithShape="1">
          <a:blip r:embed="rId5">
            <a:alphaModFix/>
          </a:blip>
          <a:srcRect/>
          <a:stretch/>
        </p:blipFill>
        <p:spPr>
          <a:xfrm>
            <a:off x="4812613" y="575651"/>
            <a:ext cx="1294025" cy="1615925"/>
          </a:xfrm>
          <a:prstGeom prst="rect">
            <a:avLst/>
          </a:prstGeom>
          <a:noFill/>
          <a:ln>
            <a:noFill/>
          </a:ln>
        </p:spPr>
      </p:pic>
      <p:pic>
        <p:nvPicPr>
          <p:cNvPr id="160" name="Google Shape;160;p31"/>
          <p:cNvPicPr preferRelativeResize="0"/>
          <p:nvPr/>
        </p:nvPicPr>
        <p:blipFill rotWithShape="1">
          <a:blip r:embed="rId6">
            <a:alphaModFix/>
          </a:blip>
          <a:srcRect/>
          <a:stretch/>
        </p:blipFill>
        <p:spPr>
          <a:xfrm>
            <a:off x="6230300" y="575650"/>
            <a:ext cx="2437150" cy="1653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32"/>
          <p:cNvSpPr txBox="1"/>
          <p:nvPr/>
        </p:nvSpPr>
        <p:spPr>
          <a:xfrm>
            <a:off x="3306225" y="276200"/>
            <a:ext cx="5505000" cy="172500"/>
          </a:xfrm>
          <a:prstGeom prst="rect">
            <a:avLst/>
          </a:prstGeom>
          <a:noFill/>
          <a:ln>
            <a:noFill/>
          </a:ln>
        </p:spPr>
        <p:txBody>
          <a:bodyPr spcFirstLastPara="1" wrap="square" lIns="0" tIns="0" rIns="0" bIns="0" anchor="t" anchorCtr="0">
            <a:spAutoFit/>
          </a:bodyPr>
          <a:lstStyle/>
          <a:p>
            <a:pPr marL="0" marR="0" lvl="0" indent="0" algn="r" rtl="0">
              <a:lnSpc>
                <a:spcPct val="70000"/>
              </a:lnSpc>
              <a:spcBef>
                <a:spcPts val="0"/>
              </a:spcBef>
              <a:spcAft>
                <a:spcPts val="0"/>
              </a:spcAft>
              <a:buClr>
                <a:srgbClr val="263E92"/>
              </a:buClr>
              <a:buSzPts val="1600"/>
              <a:buFont typeface="Roboto Slab"/>
              <a:buNone/>
            </a:pPr>
            <a:r>
              <a:rPr lang="fr" sz="1600" b="1" i="0" u="none" strike="noStrike" cap="none">
                <a:solidFill>
                  <a:srgbClr val="263E92"/>
                </a:solidFill>
                <a:latin typeface="Roboto Slab"/>
                <a:ea typeface="Roboto Slab"/>
                <a:cs typeface="Roboto Slab"/>
                <a:sym typeface="Roboto Slab"/>
              </a:rPr>
              <a:t>Exemples dans la nature / </a:t>
            </a:r>
            <a:r>
              <a:rPr lang="fr" sz="1600" b="0" i="0" u="none" strike="noStrike" cap="none">
                <a:solidFill>
                  <a:srgbClr val="263E92"/>
                </a:solidFill>
                <a:latin typeface="Roboto Slab"/>
                <a:ea typeface="Roboto Slab"/>
                <a:cs typeface="Roboto Slab"/>
                <a:sym typeface="Roboto Slab"/>
              </a:rPr>
              <a:t>Les Fugates bleus au Kentucky</a:t>
            </a:r>
            <a:endParaRPr sz="1600" b="0" i="0" u="none" strike="noStrike" cap="none">
              <a:solidFill>
                <a:srgbClr val="263E92"/>
              </a:solidFill>
              <a:latin typeface="Roboto Slab"/>
              <a:ea typeface="Roboto Slab"/>
              <a:cs typeface="Roboto Slab"/>
              <a:sym typeface="Roboto Slab"/>
            </a:endParaRPr>
          </a:p>
        </p:txBody>
      </p:sp>
      <p:pic>
        <p:nvPicPr>
          <p:cNvPr id="166" name="Google Shape;166;p32"/>
          <p:cNvPicPr preferRelativeResize="0"/>
          <p:nvPr/>
        </p:nvPicPr>
        <p:blipFill rotWithShape="1">
          <a:blip r:embed="rId3">
            <a:alphaModFix/>
          </a:blip>
          <a:srcRect/>
          <a:stretch/>
        </p:blipFill>
        <p:spPr>
          <a:xfrm>
            <a:off x="500231" y="152486"/>
            <a:ext cx="2022438" cy="362981"/>
          </a:xfrm>
          <a:prstGeom prst="rect">
            <a:avLst/>
          </a:prstGeom>
          <a:noFill/>
          <a:ln>
            <a:noFill/>
          </a:ln>
        </p:spPr>
      </p:pic>
      <p:pic>
        <p:nvPicPr>
          <p:cNvPr id="167" name="Google Shape;167;p32"/>
          <p:cNvPicPr preferRelativeResize="0"/>
          <p:nvPr/>
        </p:nvPicPr>
        <p:blipFill rotWithShape="1">
          <a:blip r:embed="rId4">
            <a:alphaModFix/>
          </a:blip>
          <a:srcRect b="9181"/>
          <a:stretch/>
        </p:blipFill>
        <p:spPr>
          <a:xfrm>
            <a:off x="4380925" y="2494550"/>
            <a:ext cx="4430301" cy="2502325"/>
          </a:xfrm>
          <a:prstGeom prst="rect">
            <a:avLst/>
          </a:prstGeom>
          <a:noFill/>
          <a:ln>
            <a:noFill/>
          </a:ln>
        </p:spPr>
      </p:pic>
      <p:pic>
        <p:nvPicPr>
          <p:cNvPr id="168" name="Google Shape;168;p32"/>
          <p:cNvPicPr preferRelativeResize="0"/>
          <p:nvPr/>
        </p:nvPicPr>
        <p:blipFill rotWithShape="1">
          <a:blip r:embed="rId5">
            <a:alphaModFix/>
          </a:blip>
          <a:srcRect l="13385" t="53489" r="13669" b="13524"/>
          <a:stretch/>
        </p:blipFill>
        <p:spPr>
          <a:xfrm>
            <a:off x="5210925" y="953788"/>
            <a:ext cx="3075325" cy="1209674"/>
          </a:xfrm>
          <a:prstGeom prst="rect">
            <a:avLst/>
          </a:prstGeom>
          <a:noFill/>
          <a:ln>
            <a:noFill/>
          </a:ln>
        </p:spPr>
      </p:pic>
      <p:sp>
        <p:nvSpPr>
          <p:cNvPr id="169" name="Google Shape;169;p32"/>
          <p:cNvSpPr txBox="1"/>
          <p:nvPr/>
        </p:nvSpPr>
        <p:spPr>
          <a:xfrm>
            <a:off x="500225" y="2229400"/>
            <a:ext cx="4188600" cy="2562900"/>
          </a:xfrm>
          <a:prstGeom prst="rect">
            <a:avLst/>
          </a:prstGeom>
          <a:noFill/>
          <a:ln>
            <a:noFill/>
          </a:ln>
        </p:spPr>
        <p:txBody>
          <a:bodyPr spcFirstLastPara="1" wrap="square" lIns="91425" tIns="91425" rIns="91425" bIns="91425" anchor="t" anchorCtr="0">
            <a:spAutoFit/>
          </a:bodyPr>
          <a:lstStyle/>
          <a:p>
            <a:pPr marL="457200" lvl="0" indent="-304800" algn="l" rtl="0">
              <a:lnSpc>
                <a:spcPct val="200000"/>
              </a:lnSpc>
              <a:spcBef>
                <a:spcPts val="0"/>
              </a:spcBef>
              <a:spcAft>
                <a:spcPts val="0"/>
              </a:spcAft>
              <a:buClr>
                <a:srgbClr val="202122"/>
              </a:buClr>
              <a:buSzPts val="1200"/>
              <a:buFont typeface="Roboto"/>
              <a:buChar char="●"/>
            </a:pPr>
            <a:r>
              <a:rPr lang="fr" sz="1200">
                <a:solidFill>
                  <a:srgbClr val="202122"/>
                </a:solidFill>
                <a:highlight>
                  <a:srgbClr val="FFFFFF"/>
                </a:highlight>
                <a:latin typeface="Roboto"/>
                <a:ea typeface="Roboto"/>
                <a:cs typeface="Roboto"/>
                <a:sym typeface="Roboto"/>
              </a:rPr>
              <a:t>1820, la rencontre de  deux porteurs d’un gène</a:t>
            </a:r>
            <a:endParaRPr sz="1200">
              <a:solidFill>
                <a:srgbClr val="202122"/>
              </a:solidFill>
              <a:highlight>
                <a:srgbClr val="FFFFFF"/>
              </a:highlight>
              <a:latin typeface="Roboto"/>
              <a:ea typeface="Roboto"/>
              <a:cs typeface="Roboto"/>
              <a:sym typeface="Roboto"/>
            </a:endParaRPr>
          </a:p>
          <a:p>
            <a:pPr marL="457200" lvl="0" indent="-304800" algn="l" rtl="0">
              <a:lnSpc>
                <a:spcPct val="200000"/>
              </a:lnSpc>
              <a:spcBef>
                <a:spcPts val="0"/>
              </a:spcBef>
              <a:spcAft>
                <a:spcPts val="0"/>
              </a:spcAft>
              <a:buClr>
                <a:srgbClr val="202122"/>
              </a:buClr>
              <a:buSzPts val="1200"/>
              <a:buFont typeface="Roboto"/>
              <a:buChar char="●"/>
            </a:pPr>
            <a:r>
              <a:rPr lang="fr" sz="1200">
                <a:solidFill>
                  <a:srgbClr val="202122"/>
                </a:solidFill>
                <a:highlight>
                  <a:srgbClr val="FFFFFF"/>
                </a:highlight>
                <a:latin typeface="Roboto"/>
                <a:ea typeface="Roboto"/>
                <a:cs typeface="Roboto"/>
                <a:sym typeface="Roboto"/>
              </a:rPr>
              <a:t>Un trait génétique qui donne la peau bleue</a:t>
            </a:r>
            <a:endParaRPr sz="1200">
              <a:solidFill>
                <a:srgbClr val="202122"/>
              </a:solidFill>
              <a:highlight>
                <a:srgbClr val="FFFFFF"/>
              </a:highlight>
              <a:latin typeface="Roboto"/>
              <a:ea typeface="Roboto"/>
              <a:cs typeface="Roboto"/>
              <a:sym typeface="Roboto"/>
            </a:endParaRPr>
          </a:p>
          <a:p>
            <a:pPr marL="457200" lvl="0" indent="-304800" algn="l" rtl="0">
              <a:lnSpc>
                <a:spcPct val="200000"/>
              </a:lnSpc>
              <a:spcBef>
                <a:spcPts val="0"/>
              </a:spcBef>
              <a:spcAft>
                <a:spcPts val="0"/>
              </a:spcAft>
              <a:buClr>
                <a:srgbClr val="202122"/>
              </a:buClr>
              <a:buSzPts val="1200"/>
              <a:buFont typeface="Roboto"/>
              <a:buChar char="●"/>
            </a:pPr>
            <a:r>
              <a:rPr lang="fr" sz="1200">
                <a:solidFill>
                  <a:srgbClr val="202122"/>
                </a:solidFill>
                <a:highlight>
                  <a:srgbClr val="FFFFFF"/>
                </a:highlight>
                <a:latin typeface="Roboto"/>
                <a:ea typeface="Roboto"/>
                <a:cs typeface="Roboto"/>
                <a:sym typeface="Roboto"/>
              </a:rPr>
              <a:t>Un manque d'oxygène dans les globules rouges</a:t>
            </a:r>
            <a:endParaRPr sz="1200">
              <a:solidFill>
                <a:srgbClr val="202122"/>
              </a:solidFill>
              <a:highlight>
                <a:srgbClr val="FFFFFF"/>
              </a:highlight>
              <a:latin typeface="Roboto"/>
              <a:ea typeface="Roboto"/>
              <a:cs typeface="Roboto"/>
              <a:sym typeface="Roboto"/>
            </a:endParaRPr>
          </a:p>
          <a:p>
            <a:pPr marL="457200" lvl="0" indent="-304800" algn="l" rtl="0">
              <a:lnSpc>
                <a:spcPct val="200000"/>
              </a:lnSpc>
              <a:spcBef>
                <a:spcPts val="0"/>
              </a:spcBef>
              <a:spcAft>
                <a:spcPts val="0"/>
              </a:spcAft>
              <a:buClr>
                <a:srgbClr val="202122"/>
              </a:buClr>
              <a:buSzPts val="1200"/>
              <a:buFont typeface="Roboto"/>
              <a:buChar char="●"/>
            </a:pPr>
            <a:r>
              <a:rPr lang="fr" sz="1200">
                <a:solidFill>
                  <a:srgbClr val="202122"/>
                </a:solidFill>
                <a:highlight>
                  <a:srgbClr val="FFFFFF"/>
                </a:highlight>
                <a:latin typeface="Roboto"/>
                <a:ea typeface="Roboto"/>
                <a:cs typeface="Roboto"/>
                <a:sym typeface="Roboto"/>
              </a:rPr>
              <a:t>1960,  un médecin de santé publique, EM Scott</a:t>
            </a:r>
            <a:endParaRPr sz="1200">
              <a:solidFill>
                <a:srgbClr val="202122"/>
              </a:solidFill>
              <a:highlight>
                <a:srgbClr val="FFFFFF"/>
              </a:highlight>
              <a:latin typeface="Roboto"/>
              <a:ea typeface="Roboto"/>
              <a:cs typeface="Roboto"/>
              <a:sym typeface="Roboto"/>
            </a:endParaRPr>
          </a:p>
          <a:p>
            <a:pPr marL="457200" lvl="0" indent="-304800" algn="l" rtl="0">
              <a:lnSpc>
                <a:spcPct val="200000"/>
              </a:lnSpc>
              <a:spcBef>
                <a:spcPts val="0"/>
              </a:spcBef>
              <a:spcAft>
                <a:spcPts val="0"/>
              </a:spcAft>
              <a:buClr>
                <a:srgbClr val="202122"/>
              </a:buClr>
              <a:buSzPts val="1200"/>
              <a:buFont typeface="Roboto"/>
              <a:buChar char="●"/>
            </a:pPr>
            <a:r>
              <a:rPr lang="fr" sz="1200">
                <a:solidFill>
                  <a:srgbClr val="202122"/>
                </a:solidFill>
                <a:highlight>
                  <a:srgbClr val="FFFFFF"/>
                </a:highlight>
                <a:latin typeface="Roboto"/>
                <a:ea typeface="Roboto"/>
                <a:cs typeface="Roboto"/>
                <a:sym typeface="Roboto"/>
              </a:rPr>
              <a:t>Traité avec du bleu de méthylène,</a:t>
            </a:r>
            <a:endParaRPr sz="1200">
              <a:solidFill>
                <a:srgbClr val="202122"/>
              </a:solidFill>
              <a:highlight>
                <a:srgbClr val="FFFFFF"/>
              </a:highlight>
              <a:latin typeface="Roboto"/>
              <a:ea typeface="Roboto"/>
              <a:cs typeface="Roboto"/>
              <a:sym typeface="Roboto"/>
            </a:endParaRPr>
          </a:p>
          <a:p>
            <a:pPr marL="457200" lvl="0" indent="-304800" algn="l" rtl="0">
              <a:lnSpc>
                <a:spcPct val="200000"/>
              </a:lnSpc>
              <a:spcBef>
                <a:spcPts val="0"/>
              </a:spcBef>
              <a:spcAft>
                <a:spcPts val="0"/>
              </a:spcAft>
              <a:buClr>
                <a:srgbClr val="202122"/>
              </a:buClr>
              <a:buSzPts val="1200"/>
              <a:buFont typeface="Roboto"/>
              <a:buChar char="●"/>
            </a:pPr>
            <a:r>
              <a:rPr lang="fr" sz="1200">
                <a:solidFill>
                  <a:srgbClr val="202122"/>
                </a:solidFill>
                <a:highlight>
                  <a:srgbClr val="FFFFFF"/>
                </a:highlight>
                <a:latin typeface="Roboto"/>
                <a:ea typeface="Roboto"/>
                <a:cs typeface="Roboto"/>
                <a:sym typeface="Roboto"/>
              </a:rPr>
              <a:t>le dernier  des Fugates est né en 1975</a:t>
            </a:r>
            <a:endParaRPr sz="1200">
              <a:solidFill>
                <a:srgbClr val="202122"/>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050">
              <a:solidFill>
                <a:srgbClr val="202122"/>
              </a:solidFill>
              <a:highlight>
                <a:srgbClr val="FFFFFF"/>
              </a:highlight>
            </a:endParaRPr>
          </a:p>
        </p:txBody>
      </p:sp>
      <p:sp>
        <p:nvSpPr>
          <p:cNvPr id="170" name="Google Shape;170;p32"/>
          <p:cNvSpPr txBox="1"/>
          <p:nvPr/>
        </p:nvSpPr>
        <p:spPr>
          <a:xfrm>
            <a:off x="689900" y="1872388"/>
            <a:ext cx="3992100" cy="314100"/>
          </a:xfrm>
          <a:prstGeom prst="rect">
            <a:avLst/>
          </a:prstGeom>
          <a:noFill/>
          <a:ln>
            <a:noFill/>
          </a:ln>
        </p:spPr>
        <p:txBody>
          <a:bodyPr spcFirstLastPara="1" wrap="square" lIns="91425" tIns="91425" rIns="91425" bIns="91425" anchor="t" anchorCtr="0">
            <a:spAutoFit/>
          </a:bodyPr>
          <a:lstStyle/>
          <a:p>
            <a:pPr marL="0" lvl="0" indent="0" algn="l" rtl="0">
              <a:lnSpc>
                <a:spcPct val="70000"/>
              </a:lnSpc>
              <a:spcBef>
                <a:spcPts val="0"/>
              </a:spcBef>
              <a:spcAft>
                <a:spcPts val="0"/>
              </a:spcAft>
              <a:buNone/>
            </a:pPr>
            <a:r>
              <a:rPr lang="fr" sz="1200">
                <a:solidFill>
                  <a:schemeClr val="dk1"/>
                </a:solidFill>
                <a:latin typeface="Roboto"/>
                <a:ea typeface="Roboto"/>
                <a:cs typeface="Roboto"/>
                <a:sym typeface="Roboto"/>
              </a:rPr>
              <a:t>Les Fugates bleus </a:t>
            </a:r>
            <a:r>
              <a:rPr lang="fr" sz="1200">
                <a:solidFill>
                  <a:srgbClr val="263E92"/>
                </a:solidFill>
                <a:latin typeface="Roboto"/>
                <a:ea typeface="Roboto"/>
                <a:cs typeface="Roboto"/>
                <a:sym typeface="Roboto"/>
              </a:rPr>
              <a:t>: </a:t>
            </a:r>
            <a:r>
              <a:rPr lang="fr" sz="1200">
                <a:solidFill>
                  <a:schemeClr val="dk1"/>
                </a:solidFill>
                <a:latin typeface="Roboto"/>
                <a:ea typeface="Roboto"/>
                <a:cs typeface="Roboto"/>
                <a:sym typeface="Roboto"/>
              </a:rPr>
              <a:t>une famille </a:t>
            </a:r>
            <a:r>
              <a:rPr lang="fr" sz="1200">
                <a:solidFill>
                  <a:schemeClr val="dk1"/>
                </a:solidFill>
                <a:highlight>
                  <a:srgbClr val="FFFFFF"/>
                </a:highlight>
                <a:latin typeface="Roboto"/>
                <a:ea typeface="Roboto"/>
                <a:cs typeface="Roboto"/>
                <a:sym typeface="Roboto"/>
              </a:rPr>
              <a:t>ancestrale </a:t>
            </a:r>
            <a:endParaRPr sz="1200">
              <a:solidFill>
                <a:schemeClr val="dk1"/>
              </a:solidFill>
              <a:latin typeface="Roboto"/>
              <a:ea typeface="Roboto"/>
              <a:cs typeface="Roboto"/>
              <a:sym typeface="Roboto"/>
            </a:endParaRPr>
          </a:p>
        </p:txBody>
      </p:sp>
      <p:sp>
        <p:nvSpPr>
          <p:cNvPr id="171" name="Google Shape;171;p32"/>
          <p:cNvSpPr txBox="1"/>
          <p:nvPr/>
        </p:nvSpPr>
        <p:spPr>
          <a:xfrm>
            <a:off x="513250" y="1373963"/>
            <a:ext cx="4175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200" b="1">
                <a:latin typeface="Roboto"/>
                <a:ea typeface="Roboto"/>
                <a:cs typeface="Roboto"/>
                <a:sym typeface="Roboto"/>
              </a:rPr>
              <a:t>Un gène qui donne la peau bleue</a:t>
            </a:r>
            <a:endParaRPr sz="1200" b="1">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5"/>
        <p:cNvGrpSpPr/>
        <p:nvPr/>
      </p:nvGrpSpPr>
      <p:grpSpPr>
        <a:xfrm>
          <a:off x="0" y="0"/>
          <a:ext cx="0" cy="0"/>
          <a:chOff x="0" y="0"/>
          <a:chExt cx="0" cy="0"/>
        </a:xfrm>
      </p:grpSpPr>
      <p:sp>
        <p:nvSpPr>
          <p:cNvPr id="176" name="Google Shape;176;p33"/>
          <p:cNvSpPr txBox="1"/>
          <p:nvPr/>
        </p:nvSpPr>
        <p:spPr>
          <a:xfrm>
            <a:off x="3306225" y="276200"/>
            <a:ext cx="5505000" cy="344700"/>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Clr>
                <a:srgbClr val="263E92"/>
              </a:buClr>
              <a:buSzPts val="1600"/>
              <a:buFont typeface="Roboto Slab"/>
              <a:buNone/>
            </a:pPr>
            <a:r>
              <a:rPr lang="fr" sz="1600" b="1" i="0" u="none" strike="noStrike" cap="none">
                <a:solidFill>
                  <a:srgbClr val="263E92"/>
                </a:solidFill>
                <a:latin typeface="Roboto Slab"/>
                <a:ea typeface="Roboto Slab"/>
                <a:cs typeface="Roboto Slab"/>
                <a:sym typeface="Roboto Slab"/>
              </a:rPr>
              <a:t>Exemples dans la nature /</a:t>
            </a:r>
            <a:r>
              <a:rPr lang="fr" sz="1600" b="1">
                <a:solidFill>
                  <a:srgbClr val="263E92"/>
                </a:solidFill>
                <a:latin typeface="Roboto Slab"/>
                <a:ea typeface="Roboto Slab"/>
                <a:cs typeface="Roboto Slab"/>
                <a:sym typeface="Roboto Slab"/>
              </a:rPr>
              <a:t> </a:t>
            </a:r>
            <a:r>
              <a:rPr lang="fr" sz="1600">
                <a:solidFill>
                  <a:srgbClr val="263E92"/>
                </a:solidFill>
                <a:latin typeface="Roboto Slab"/>
                <a:ea typeface="Roboto Slab"/>
                <a:cs typeface="Roboto Slab"/>
                <a:sym typeface="Roboto Slab"/>
              </a:rPr>
              <a:t>Héritage d’aptitudes</a:t>
            </a:r>
            <a:endParaRPr sz="1600">
              <a:solidFill>
                <a:srgbClr val="263E92"/>
              </a:solidFill>
              <a:latin typeface="Roboto Slab"/>
              <a:ea typeface="Roboto Slab"/>
              <a:cs typeface="Roboto Slab"/>
              <a:sym typeface="Roboto Slab"/>
            </a:endParaRPr>
          </a:p>
          <a:p>
            <a:pPr marL="0" marR="0" lvl="0" indent="0" algn="r" rtl="0">
              <a:lnSpc>
                <a:spcPct val="70000"/>
              </a:lnSpc>
              <a:spcBef>
                <a:spcPts val="0"/>
              </a:spcBef>
              <a:spcAft>
                <a:spcPts val="0"/>
              </a:spcAft>
              <a:buClr>
                <a:srgbClr val="263E92"/>
              </a:buClr>
              <a:buSzPts val="1600"/>
              <a:buFont typeface="Roboto Slab"/>
              <a:buNone/>
            </a:pPr>
            <a:endParaRPr sz="1600" b="1">
              <a:solidFill>
                <a:srgbClr val="263E92"/>
              </a:solidFill>
              <a:latin typeface="Roboto Slab"/>
              <a:ea typeface="Roboto Slab"/>
              <a:cs typeface="Roboto Slab"/>
              <a:sym typeface="Roboto Slab"/>
            </a:endParaRPr>
          </a:p>
        </p:txBody>
      </p:sp>
      <p:pic>
        <p:nvPicPr>
          <p:cNvPr id="177" name="Google Shape;177;p33"/>
          <p:cNvPicPr preferRelativeResize="0"/>
          <p:nvPr/>
        </p:nvPicPr>
        <p:blipFill rotWithShape="1">
          <a:blip r:embed="rId3">
            <a:alphaModFix/>
          </a:blip>
          <a:srcRect/>
          <a:stretch/>
        </p:blipFill>
        <p:spPr>
          <a:xfrm>
            <a:off x="500231" y="152486"/>
            <a:ext cx="2022438" cy="362981"/>
          </a:xfrm>
          <a:prstGeom prst="rect">
            <a:avLst/>
          </a:prstGeom>
          <a:noFill/>
          <a:ln>
            <a:noFill/>
          </a:ln>
        </p:spPr>
      </p:pic>
      <p:sp>
        <p:nvSpPr>
          <p:cNvPr id="178" name="Google Shape;178;p33"/>
          <p:cNvSpPr txBox="1"/>
          <p:nvPr/>
        </p:nvSpPr>
        <p:spPr>
          <a:xfrm>
            <a:off x="500225" y="2229400"/>
            <a:ext cx="4188600" cy="715800"/>
          </a:xfrm>
          <a:prstGeom prst="rect">
            <a:avLst/>
          </a:prstGeom>
          <a:noFill/>
          <a:ln>
            <a:noFill/>
          </a:ln>
        </p:spPr>
        <p:txBody>
          <a:bodyPr spcFirstLastPara="1" wrap="square" lIns="91425" tIns="91425" rIns="91425" bIns="91425" anchor="t" anchorCtr="0">
            <a:spAutoFit/>
          </a:bodyPr>
          <a:lstStyle/>
          <a:p>
            <a:pPr marL="457200" lvl="0" indent="0" algn="l" rtl="0">
              <a:lnSpc>
                <a:spcPct val="200000"/>
              </a:lnSpc>
              <a:spcBef>
                <a:spcPts val="0"/>
              </a:spcBef>
              <a:spcAft>
                <a:spcPts val="0"/>
              </a:spcAft>
              <a:buNone/>
            </a:pPr>
            <a:endParaRPr sz="1200">
              <a:solidFill>
                <a:srgbClr val="202122"/>
              </a:solidFill>
              <a:highlight>
                <a:srgbClr val="FFFFFF"/>
              </a:highlight>
            </a:endParaRPr>
          </a:p>
          <a:p>
            <a:pPr marL="0" lvl="0" indent="0" algn="l" rtl="0">
              <a:lnSpc>
                <a:spcPct val="115000"/>
              </a:lnSpc>
              <a:spcBef>
                <a:spcPts val="0"/>
              </a:spcBef>
              <a:spcAft>
                <a:spcPts val="0"/>
              </a:spcAft>
              <a:buNone/>
            </a:pPr>
            <a:endParaRPr sz="1050">
              <a:solidFill>
                <a:srgbClr val="202122"/>
              </a:solidFill>
              <a:highlight>
                <a:srgbClr val="FFFFFF"/>
              </a:highlight>
            </a:endParaRPr>
          </a:p>
        </p:txBody>
      </p:sp>
      <p:sp>
        <p:nvSpPr>
          <p:cNvPr id="179" name="Google Shape;179;p33"/>
          <p:cNvSpPr txBox="1"/>
          <p:nvPr/>
        </p:nvSpPr>
        <p:spPr>
          <a:xfrm>
            <a:off x="689900" y="1872400"/>
            <a:ext cx="5505000" cy="8682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rgbClr val="202122"/>
              </a:buClr>
              <a:buSzPts val="1200"/>
              <a:buFont typeface="Roboto"/>
              <a:buChar char="●"/>
            </a:pPr>
            <a:r>
              <a:rPr lang="fr" sz="1200">
                <a:solidFill>
                  <a:srgbClr val="202122"/>
                </a:solidFill>
                <a:highlight>
                  <a:srgbClr val="FFFFFF"/>
                </a:highlight>
                <a:latin typeface="Roboto"/>
                <a:ea typeface="Roboto"/>
                <a:cs typeface="Roboto"/>
                <a:sym typeface="Roboto"/>
              </a:rPr>
              <a:t>Les Tibétains ont acquis des Dénisoviens un allèle du gène EPAS1</a:t>
            </a:r>
            <a:endParaRPr sz="1200">
              <a:solidFill>
                <a:srgbClr val="202122"/>
              </a:solidFill>
              <a:highlight>
                <a:srgbClr val="FFFFFF"/>
              </a:highlight>
              <a:latin typeface="Roboto"/>
              <a:ea typeface="Roboto"/>
              <a:cs typeface="Roboto"/>
              <a:sym typeface="Roboto"/>
            </a:endParaRPr>
          </a:p>
          <a:p>
            <a:pPr marL="457200" lvl="0" indent="0" algn="l" rtl="0">
              <a:spcBef>
                <a:spcPts val="0"/>
              </a:spcBef>
              <a:spcAft>
                <a:spcPts val="0"/>
              </a:spcAft>
              <a:buNone/>
            </a:pPr>
            <a:endParaRPr sz="1200">
              <a:solidFill>
                <a:srgbClr val="202122"/>
              </a:solidFill>
              <a:highlight>
                <a:srgbClr val="FFFFFF"/>
              </a:highlight>
              <a:latin typeface="Roboto"/>
              <a:ea typeface="Roboto"/>
              <a:cs typeface="Roboto"/>
              <a:sym typeface="Roboto"/>
            </a:endParaRPr>
          </a:p>
          <a:p>
            <a:pPr marL="457200" lvl="0" indent="-304800" algn="l" rtl="0">
              <a:spcBef>
                <a:spcPts val="0"/>
              </a:spcBef>
              <a:spcAft>
                <a:spcPts val="0"/>
              </a:spcAft>
              <a:buClr>
                <a:srgbClr val="202122"/>
              </a:buClr>
              <a:buSzPts val="1200"/>
              <a:buFont typeface="Roboto"/>
              <a:buChar char="●"/>
            </a:pPr>
            <a:r>
              <a:rPr lang="fr" sz="1200">
                <a:solidFill>
                  <a:srgbClr val="202122"/>
                </a:solidFill>
                <a:highlight>
                  <a:srgbClr val="FFFFFF"/>
                </a:highlight>
                <a:latin typeface="Roboto"/>
                <a:ea typeface="Roboto"/>
                <a:cs typeface="Roboto"/>
                <a:sym typeface="Roboto"/>
              </a:rPr>
              <a:t>Performance sportive accrue chez certaines personnes</a:t>
            </a:r>
            <a:endParaRPr sz="1200">
              <a:solidFill>
                <a:srgbClr val="202122"/>
              </a:solidFill>
              <a:highlight>
                <a:srgbClr val="FFFFFF"/>
              </a:highlight>
              <a:latin typeface="Roboto"/>
              <a:ea typeface="Roboto"/>
              <a:cs typeface="Roboto"/>
              <a:sym typeface="Roboto"/>
            </a:endParaRPr>
          </a:p>
          <a:p>
            <a:pPr marL="457200" lvl="0" indent="0" algn="l" rtl="0">
              <a:lnSpc>
                <a:spcPct val="70000"/>
              </a:lnSpc>
              <a:spcBef>
                <a:spcPts val="0"/>
              </a:spcBef>
              <a:spcAft>
                <a:spcPts val="0"/>
              </a:spcAft>
              <a:buNone/>
            </a:pPr>
            <a:r>
              <a:rPr lang="fr" sz="1200">
                <a:solidFill>
                  <a:schemeClr val="dk1"/>
                </a:solidFill>
                <a:highlight>
                  <a:srgbClr val="FFFFFF"/>
                </a:highlight>
              </a:rPr>
              <a:t> </a:t>
            </a:r>
            <a:endParaRPr sz="1200">
              <a:solidFill>
                <a:schemeClr val="dk1"/>
              </a:solidFill>
            </a:endParaRPr>
          </a:p>
        </p:txBody>
      </p:sp>
      <p:sp>
        <p:nvSpPr>
          <p:cNvPr id="180" name="Google Shape;180;p33"/>
          <p:cNvSpPr txBox="1"/>
          <p:nvPr/>
        </p:nvSpPr>
        <p:spPr>
          <a:xfrm>
            <a:off x="513250" y="1373963"/>
            <a:ext cx="4175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 sz="1200" b="1">
                <a:solidFill>
                  <a:schemeClr val="dk1"/>
                </a:solidFill>
                <a:latin typeface="Roboto"/>
                <a:ea typeface="Roboto"/>
                <a:cs typeface="Roboto"/>
                <a:sym typeface="Roboto"/>
              </a:rPr>
              <a:t>Un gène qui facilite l’adaptation à l’attitude</a:t>
            </a:r>
            <a:endParaRPr sz="1200" b="1">
              <a:latin typeface="Roboto"/>
              <a:ea typeface="Roboto"/>
              <a:cs typeface="Roboto"/>
              <a:sym typeface="Roboto"/>
            </a:endParaRPr>
          </a:p>
        </p:txBody>
      </p:sp>
      <p:pic>
        <p:nvPicPr>
          <p:cNvPr id="181" name="Google Shape;181;p33"/>
          <p:cNvPicPr preferRelativeResize="0"/>
          <p:nvPr/>
        </p:nvPicPr>
        <p:blipFill rotWithShape="1">
          <a:blip r:embed="rId4">
            <a:alphaModFix/>
          </a:blip>
          <a:srcRect l="9016"/>
          <a:stretch/>
        </p:blipFill>
        <p:spPr>
          <a:xfrm>
            <a:off x="4939050" y="2506925"/>
            <a:ext cx="3556077" cy="2285375"/>
          </a:xfrm>
          <a:prstGeom prst="rect">
            <a:avLst/>
          </a:prstGeom>
          <a:noFill/>
          <a:ln>
            <a:noFill/>
          </a:ln>
        </p:spPr>
      </p:pic>
      <p:pic>
        <p:nvPicPr>
          <p:cNvPr id="182" name="Google Shape;182;p33"/>
          <p:cNvPicPr preferRelativeResize="0"/>
          <p:nvPr/>
        </p:nvPicPr>
        <p:blipFill rotWithShape="1">
          <a:blip r:embed="rId5">
            <a:alphaModFix/>
          </a:blip>
          <a:srcRect l="14045" t="17731" b="12732"/>
          <a:stretch/>
        </p:blipFill>
        <p:spPr>
          <a:xfrm>
            <a:off x="5896000" y="819925"/>
            <a:ext cx="2599125" cy="1599575"/>
          </a:xfrm>
          <a:prstGeom prst="rect">
            <a:avLst/>
          </a:prstGeom>
          <a:noFill/>
          <a:ln>
            <a:noFill/>
          </a:ln>
        </p:spPr>
      </p:pic>
      <p:pic>
        <p:nvPicPr>
          <p:cNvPr id="183" name="Google Shape;183;p33"/>
          <p:cNvPicPr preferRelativeResize="0"/>
          <p:nvPr/>
        </p:nvPicPr>
        <p:blipFill rotWithShape="1">
          <a:blip r:embed="rId6">
            <a:alphaModFix/>
          </a:blip>
          <a:srcRect l="14379" r="4517" b="21352"/>
          <a:stretch/>
        </p:blipFill>
        <p:spPr>
          <a:xfrm>
            <a:off x="3107225" y="3371750"/>
            <a:ext cx="1464774" cy="14205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7"/>
        <p:cNvGrpSpPr/>
        <p:nvPr/>
      </p:nvGrpSpPr>
      <p:grpSpPr>
        <a:xfrm>
          <a:off x="0" y="0"/>
          <a:ext cx="0" cy="0"/>
          <a:chOff x="0" y="0"/>
          <a:chExt cx="0" cy="0"/>
        </a:xfrm>
      </p:grpSpPr>
      <p:sp>
        <p:nvSpPr>
          <p:cNvPr id="188" name="Google Shape;188;p34"/>
          <p:cNvSpPr txBox="1"/>
          <p:nvPr/>
        </p:nvSpPr>
        <p:spPr>
          <a:xfrm>
            <a:off x="3306225" y="276200"/>
            <a:ext cx="5505000" cy="172500"/>
          </a:xfrm>
          <a:prstGeom prst="rect">
            <a:avLst/>
          </a:prstGeom>
          <a:noFill/>
          <a:ln>
            <a:noFill/>
          </a:ln>
        </p:spPr>
        <p:txBody>
          <a:bodyPr spcFirstLastPara="1" wrap="square" lIns="0" tIns="0" rIns="0" bIns="0" anchor="t" anchorCtr="0">
            <a:spAutoFit/>
          </a:bodyPr>
          <a:lstStyle/>
          <a:p>
            <a:pPr marL="0" marR="0" lvl="0" indent="0" algn="r" rtl="0">
              <a:lnSpc>
                <a:spcPct val="70000"/>
              </a:lnSpc>
              <a:spcBef>
                <a:spcPts val="0"/>
              </a:spcBef>
              <a:spcAft>
                <a:spcPts val="0"/>
              </a:spcAft>
              <a:buClr>
                <a:srgbClr val="263E92"/>
              </a:buClr>
              <a:buSzPts val="1600"/>
              <a:buFont typeface="Roboto Slab"/>
              <a:buNone/>
            </a:pPr>
            <a:r>
              <a:rPr lang="fr" sz="1600" b="1" i="0" u="none" strike="noStrike" cap="none">
                <a:solidFill>
                  <a:srgbClr val="263E92"/>
                </a:solidFill>
                <a:latin typeface="Roboto Slab"/>
                <a:ea typeface="Roboto Slab"/>
                <a:cs typeface="Roboto Slab"/>
                <a:sym typeface="Roboto Slab"/>
              </a:rPr>
              <a:t>Exemples dans la nature / </a:t>
            </a:r>
            <a:r>
              <a:rPr lang="fr" sz="1600">
                <a:solidFill>
                  <a:srgbClr val="263E92"/>
                </a:solidFill>
                <a:latin typeface="Roboto Slab"/>
                <a:ea typeface="Roboto Slab"/>
                <a:cs typeface="Roboto Slab"/>
                <a:sym typeface="Roboto Slab"/>
              </a:rPr>
              <a:t>San antonio Los Cobres</a:t>
            </a:r>
            <a:endParaRPr sz="1600" b="0" i="0" u="none" strike="noStrike" cap="none">
              <a:solidFill>
                <a:srgbClr val="263E92"/>
              </a:solidFill>
              <a:latin typeface="Roboto Slab"/>
              <a:ea typeface="Roboto Slab"/>
              <a:cs typeface="Roboto Slab"/>
              <a:sym typeface="Roboto Slab"/>
            </a:endParaRPr>
          </a:p>
        </p:txBody>
      </p:sp>
      <p:pic>
        <p:nvPicPr>
          <p:cNvPr id="189" name="Google Shape;189;p34"/>
          <p:cNvPicPr preferRelativeResize="0"/>
          <p:nvPr/>
        </p:nvPicPr>
        <p:blipFill rotWithShape="1">
          <a:blip r:embed="rId3">
            <a:alphaModFix/>
          </a:blip>
          <a:srcRect/>
          <a:stretch/>
        </p:blipFill>
        <p:spPr>
          <a:xfrm>
            <a:off x="500231" y="152486"/>
            <a:ext cx="2022438" cy="362981"/>
          </a:xfrm>
          <a:prstGeom prst="rect">
            <a:avLst/>
          </a:prstGeom>
          <a:noFill/>
          <a:ln>
            <a:noFill/>
          </a:ln>
        </p:spPr>
      </p:pic>
      <p:sp>
        <p:nvSpPr>
          <p:cNvPr id="190" name="Google Shape;190;p34"/>
          <p:cNvSpPr txBox="1"/>
          <p:nvPr/>
        </p:nvSpPr>
        <p:spPr>
          <a:xfrm>
            <a:off x="513250" y="1935800"/>
            <a:ext cx="6189600" cy="900300"/>
          </a:xfrm>
          <a:prstGeom prst="rect">
            <a:avLst/>
          </a:prstGeom>
          <a:noFill/>
          <a:ln>
            <a:noFill/>
          </a:ln>
        </p:spPr>
        <p:txBody>
          <a:bodyPr spcFirstLastPara="1" wrap="square" lIns="91425" tIns="91425" rIns="91425" bIns="91425" anchor="t" anchorCtr="0">
            <a:spAutoFit/>
          </a:bodyPr>
          <a:lstStyle/>
          <a:p>
            <a:pPr marL="457200" lvl="0" indent="-304800" algn="l" rtl="0">
              <a:lnSpc>
                <a:spcPct val="200000"/>
              </a:lnSpc>
              <a:spcBef>
                <a:spcPts val="0"/>
              </a:spcBef>
              <a:spcAft>
                <a:spcPts val="0"/>
              </a:spcAft>
              <a:buClr>
                <a:srgbClr val="202122"/>
              </a:buClr>
              <a:buSzPts val="1200"/>
              <a:buFont typeface="Roboto"/>
              <a:buChar char="●"/>
            </a:pPr>
            <a:r>
              <a:rPr lang="fr" sz="1200">
                <a:solidFill>
                  <a:srgbClr val="333333"/>
                </a:solidFill>
                <a:highlight>
                  <a:srgbClr val="FFFFFF"/>
                </a:highlight>
                <a:latin typeface="Roboto"/>
                <a:ea typeface="Roboto"/>
                <a:cs typeface="Roboto"/>
                <a:sym typeface="Roboto"/>
              </a:rPr>
              <a:t>Villages argentins dans les Andes, où l'eau contient beaucoup d'arsenic</a:t>
            </a:r>
            <a:endParaRPr sz="1200">
              <a:solidFill>
                <a:srgbClr val="333333"/>
              </a:solidFill>
              <a:highlight>
                <a:srgbClr val="FFFFFF"/>
              </a:highlight>
              <a:latin typeface="Roboto"/>
              <a:ea typeface="Roboto"/>
              <a:cs typeface="Roboto"/>
              <a:sym typeface="Roboto"/>
            </a:endParaRPr>
          </a:p>
          <a:p>
            <a:pPr marL="457200" lvl="0" indent="-304800" algn="l" rtl="0">
              <a:spcBef>
                <a:spcPts val="0"/>
              </a:spcBef>
              <a:spcAft>
                <a:spcPts val="0"/>
              </a:spcAft>
              <a:buClr>
                <a:srgbClr val="333333"/>
              </a:buClr>
              <a:buSzPts val="1200"/>
              <a:buFont typeface="Roboto"/>
              <a:buChar char="●"/>
            </a:pPr>
            <a:r>
              <a:rPr lang="fr" sz="1200">
                <a:solidFill>
                  <a:srgbClr val="333333"/>
                </a:solidFill>
                <a:highlight>
                  <a:srgbClr val="FFFFFF"/>
                </a:highlight>
                <a:latin typeface="Roboto"/>
                <a:ea typeface="Roboto"/>
                <a:cs typeface="Roboto"/>
                <a:sym typeface="Roboto"/>
              </a:rPr>
              <a:t>Mutation génétique :  un métabolisme de l'arsenic </a:t>
            </a:r>
            <a:endParaRPr sz="1200">
              <a:solidFill>
                <a:srgbClr val="33333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050">
              <a:solidFill>
                <a:srgbClr val="202122"/>
              </a:solidFill>
              <a:highlight>
                <a:srgbClr val="FFFFFF"/>
              </a:highlight>
            </a:endParaRPr>
          </a:p>
        </p:txBody>
      </p:sp>
      <p:sp>
        <p:nvSpPr>
          <p:cNvPr id="191" name="Google Shape;191;p34"/>
          <p:cNvSpPr txBox="1"/>
          <p:nvPr/>
        </p:nvSpPr>
        <p:spPr>
          <a:xfrm>
            <a:off x="513250" y="1373963"/>
            <a:ext cx="4175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200" b="1">
                <a:latin typeface="Roboto"/>
                <a:ea typeface="Roboto"/>
                <a:cs typeface="Roboto"/>
                <a:sym typeface="Roboto"/>
              </a:rPr>
              <a:t>Un gène </a:t>
            </a:r>
            <a:r>
              <a:rPr lang="fr" sz="1200" b="1">
                <a:solidFill>
                  <a:srgbClr val="333333"/>
                </a:solidFill>
                <a:highlight>
                  <a:srgbClr val="FFFFFF"/>
                </a:highlight>
                <a:latin typeface="Roboto"/>
                <a:ea typeface="Roboto"/>
                <a:cs typeface="Roboto"/>
                <a:sym typeface="Roboto"/>
              </a:rPr>
              <a:t>qui protège contre l'arsenic</a:t>
            </a:r>
            <a:endParaRPr sz="1200" b="1">
              <a:latin typeface="Roboto"/>
              <a:ea typeface="Roboto"/>
              <a:cs typeface="Roboto"/>
              <a:sym typeface="Roboto"/>
            </a:endParaRPr>
          </a:p>
        </p:txBody>
      </p:sp>
      <p:pic>
        <p:nvPicPr>
          <p:cNvPr id="192" name="Google Shape;192;p34"/>
          <p:cNvPicPr preferRelativeResize="0"/>
          <p:nvPr/>
        </p:nvPicPr>
        <p:blipFill rotWithShape="1">
          <a:blip r:embed="rId4">
            <a:alphaModFix/>
          </a:blip>
          <a:srcRect/>
          <a:stretch/>
        </p:blipFill>
        <p:spPr>
          <a:xfrm>
            <a:off x="4452250" y="2668524"/>
            <a:ext cx="4358975" cy="2420225"/>
          </a:xfrm>
          <a:prstGeom prst="rect">
            <a:avLst/>
          </a:prstGeom>
          <a:noFill/>
          <a:ln>
            <a:noFill/>
          </a:ln>
        </p:spPr>
      </p:pic>
      <p:pic>
        <p:nvPicPr>
          <p:cNvPr id="193" name="Google Shape;193;p34"/>
          <p:cNvPicPr preferRelativeResize="0"/>
          <p:nvPr/>
        </p:nvPicPr>
        <p:blipFill rotWithShape="1">
          <a:blip r:embed="rId5">
            <a:alphaModFix/>
          </a:blip>
          <a:srcRect/>
          <a:stretch/>
        </p:blipFill>
        <p:spPr>
          <a:xfrm>
            <a:off x="6122200" y="716175"/>
            <a:ext cx="2689026" cy="1684875"/>
          </a:xfrm>
          <a:prstGeom prst="rect">
            <a:avLst/>
          </a:prstGeom>
          <a:noFill/>
          <a:ln>
            <a:noFill/>
          </a:ln>
        </p:spPr>
      </p:pic>
      <p:pic>
        <p:nvPicPr>
          <p:cNvPr id="194" name="Google Shape;194;p34"/>
          <p:cNvPicPr preferRelativeResize="0"/>
          <p:nvPr/>
        </p:nvPicPr>
        <p:blipFill rotWithShape="1">
          <a:blip r:embed="rId6">
            <a:alphaModFix/>
          </a:blip>
          <a:srcRect/>
          <a:stretch/>
        </p:blipFill>
        <p:spPr>
          <a:xfrm>
            <a:off x="1807275" y="3478100"/>
            <a:ext cx="2258450" cy="1610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467C"/>
        </a:solidFill>
        <a:effectLst/>
      </p:bgPr>
    </p:bg>
    <p:spTree>
      <p:nvGrpSpPr>
        <p:cNvPr id="1" name="Shape 198"/>
        <p:cNvGrpSpPr/>
        <p:nvPr/>
      </p:nvGrpSpPr>
      <p:grpSpPr>
        <a:xfrm>
          <a:off x="0" y="0"/>
          <a:ext cx="0" cy="0"/>
          <a:chOff x="0" y="0"/>
          <a:chExt cx="0" cy="0"/>
        </a:xfrm>
      </p:grpSpPr>
      <p:pic>
        <p:nvPicPr>
          <p:cNvPr id="199" name="Google Shape;199;p35"/>
          <p:cNvPicPr preferRelativeResize="0"/>
          <p:nvPr/>
        </p:nvPicPr>
        <p:blipFill rotWithShape="1">
          <a:blip r:embed="rId3">
            <a:alphaModFix/>
          </a:blip>
          <a:srcRect/>
          <a:stretch/>
        </p:blipFill>
        <p:spPr>
          <a:xfrm>
            <a:off x="4069416" y="0"/>
            <a:ext cx="7715250" cy="5143500"/>
          </a:xfrm>
          <a:prstGeom prst="rect">
            <a:avLst/>
          </a:prstGeom>
          <a:noFill/>
          <a:ln>
            <a:noFill/>
          </a:ln>
        </p:spPr>
      </p:pic>
      <p:sp>
        <p:nvSpPr>
          <p:cNvPr id="200" name="Google Shape;200;p35"/>
          <p:cNvSpPr/>
          <p:nvPr/>
        </p:nvSpPr>
        <p:spPr>
          <a:xfrm>
            <a:off x="477371" y="1550422"/>
            <a:ext cx="4699800" cy="2275200"/>
          </a:xfrm>
          <a:prstGeom prst="rect">
            <a:avLst/>
          </a:prstGeom>
          <a:solidFill>
            <a:srgbClr val="262626"/>
          </a:solidFill>
          <a:ln>
            <a:noFill/>
          </a:ln>
          <a:effectLst>
            <a:outerShdw blurRad="382474" dist="38100" dir="2700000" algn="tl" rotWithShape="0">
              <a:srgbClr val="000000">
                <a:alpha val="40000"/>
              </a:srgbClr>
            </a:outerShdw>
          </a:effectLst>
        </p:spPr>
        <p:txBody>
          <a:bodyPr spcFirstLastPara="1" wrap="square" lIns="22850" tIns="22850" rIns="22850" bIns="22850" anchor="ctr" anchorCtr="0">
            <a:noAutofit/>
          </a:bodyPr>
          <a:lstStyle/>
          <a:p>
            <a:pPr marL="0" marR="0" lvl="0" indent="0" algn="l" rtl="0">
              <a:lnSpc>
                <a:spcPct val="100000"/>
              </a:lnSpc>
              <a:spcBef>
                <a:spcPts val="0"/>
              </a:spcBef>
              <a:spcAft>
                <a:spcPts val="0"/>
              </a:spcAft>
              <a:buClr>
                <a:srgbClr val="FFFFFF"/>
              </a:buClr>
              <a:buSzPts val="700"/>
              <a:buFont typeface="Arial"/>
              <a:buNone/>
            </a:pPr>
            <a:endParaRPr sz="700" b="0" i="0" u="none" strike="noStrike" cap="none">
              <a:solidFill>
                <a:srgbClr val="FFFFFF"/>
              </a:solidFill>
              <a:latin typeface="Arial"/>
              <a:ea typeface="Arial"/>
              <a:cs typeface="Arial"/>
              <a:sym typeface="Arial"/>
            </a:endParaRPr>
          </a:p>
        </p:txBody>
      </p:sp>
      <p:sp>
        <p:nvSpPr>
          <p:cNvPr id="201" name="Google Shape;201;p35"/>
          <p:cNvSpPr/>
          <p:nvPr/>
        </p:nvSpPr>
        <p:spPr>
          <a:xfrm>
            <a:off x="874425" y="2169000"/>
            <a:ext cx="3896532" cy="957900"/>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chemeClr val="lt1"/>
              </a:buClr>
              <a:buSzPts val="3000"/>
              <a:buFont typeface="Roboto Slab"/>
              <a:buNone/>
            </a:pPr>
            <a:r>
              <a:rPr lang="fr" sz="3000" b="0" i="0" u="none" strike="noStrike" cap="none">
                <a:solidFill>
                  <a:schemeClr val="lt1"/>
                </a:solidFill>
                <a:latin typeface="Roboto Slab"/>
                <a:ea typeface="Roboto Slab"/>
                <a:cs typeface="Roboto Slab"/>
                <a:sym typeface="Roboto Slab"/>
              </a:rPr>
              <a:t>/ Le miel et les abeilles</a:t>
            </a:r>
            <a:endParaRPr sz="700" b="0" i="0" u="none" strike="noStrike" cap="none">
              <a:solidFill>
                <a:srgbClr val="000000"/>
              </a:solidFill>
              <a:latin typeface="Arial"/>
              <a:ea typeface="Arial"/>
              <a:cs typeface="Arial"/>
              <a:sym typeface="Arial"/>
            </a:endParaRPr>
          </a:p>
        </p:txBody>
      </p:sp>
      <p:pic>
        <p:nvPicPr>
          <p:cNvPr id="202" name="Google Shape;202;p35"/>
          <p:cNvPicPr preferRelativeResize="0"/>
          <p:nvPr/>
        </p:nvPicPr>
        <p:blipFill rotWithShape="1">
          <a:blip r:embed="rId4">
            <a:alphaModFix/>
          </a:blip>
          <a:srcRect t="44339"/>
          <a:stretch/>
        </p:blipFill>
        <p:spPr>
          <a:xfrm>
            <a:off x="603225" y="4225302"/>
            <a:ext cx="2577000" cy="25499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6"/>
        <p:cNvGrpSpPr/>
        <p:nvPr/>
      </p:nvGrpSpPr>
      <p:grpSpPr>
        <a:xfrm>
          <a:off x="0" y="0"/>
          <a:ext cx="0" cy="0"/>
          <a:chOff x="0" y="0"/>
          <a:chExt cx="0" cy="0"/>
        </a:xfrm>
      </p:grpSpPr>
      <p:sp>
        <p:nvSpPr>
          <p:cNvPr id="207" name="Google Shape;207;p36"/>
          <p:cNvSpPr txBox="1"/>
          <p:nvPr/>
        </p:nvSpPr>
        <p:spPr>
          <a:xfrm>
            <a:off x="3306225" y="276200"/>
            <a:ext cx="5505000" cy="172500"/>
          </a:xfrm>
          <a:prstGeom prst="rect">
            <a:avLst/>
          </a:prstGeom>
          <a:noFill/>
          <a:ln>
            <a:noFill/>
          </a:ln>
        </p:spPr>
        <p:txBody>
          <a:bodyPr spcFirstLastPara="1" wrap="square" lIns="0" tIns="0" rIns="0" bIns="0" anchor="t" anchorCtr="0">
            <a:spAutoFit/>
          </a:bodyPr>
          <a:lstStyle/>
          <a:p>
            <a:pPr marL="0" marR="0" lvl="0" indent="0" algn="r" rtl="0">
              <a:lnSpc>
                <a:spcPct val="70000"/>
              </a:lnSpc>
              <a:spcBef>
                <a:spcPts val="0"/>
              </a:spcBef>
              <a:spcAft>
                <a:spcPts val="0"/>
              </a:spcAft>
              <a:buClr>
                <a:srgbClr val="263E92"/>
              </a:buClr>
              <a:buSzPts val="1600"/>
              <a:buFont typeface="Roboto Slab"/>
              <a:buNone/>
            </a:pPr>
            <a:r>
              <a:rPr lang="fr" sz="1600" b="1" i="0" u="none" strike="noStrike" cap="none">
                <a:solidFill>
                  <a:srgbClr val="263E92"/>
                </a:solidFill>
                <a:latin typeface="Roboto Slab"/>
                <a:ea typeface="Roboto Slab"/>
                <a:cs typeface="Roboto Slab"/>
                <a:sym typeface="Roboto Slab"/>
              </a:rPr>
              <a:t>Le miel et les abeilles / </a:t>
            </a:r>
            <a:r>
              <a:rPr lang="fr" sz="1600" b="0" i="0" u="none" strike="noStrike" cap="none">
                <a:solidFill>
                  <a:srgbClr val="263E92"/>
                </a:solidFill>
                <a:latin typeface="Roboto Slab"/>
                <a:ea typeface="Roboto Slab"/>
                <a:cs typeface="Roboto Slab"/>
                <a:sym typeface="Roboto Slab"/>
              </a:rPr>
              <a:t>Contexte du projet</a:t>
            </a:r>
            <a:endParaRPr sz="1600" b="0" i="0" u="none" strike="noStrike" cap="none">
              <a:solidFill>
                <a:srgbClr val="263E92"/>
              </a:solidFill>
              <a:latin typeface="Roboto Slab"/>
              <a:ea typeface="Roboto Slab"/>
              <a:cs typeface="Roboto Slab"/>
              <a:sym typeface="Roboto Slab"/>
            </a:endParaRPr>
          </a:p>
        </p:txBody>
      </p:sp>
      <p:pic>
        <p:nvPicPr>
          <p:cNvPr id="208" name="Google Shape;208;p36"/>
          <p:cNvPicPr preferRelativeResize="0"/>
          <p:nvPr/>
        </p:nvPicPr>
        <p:blipFill rotWithShape="1">
          <a:blip r:embed="rId3">
            <a:alphaModFix/>
          </a:blip>
          <a:srcRect/>
          <a:stretch/>
        </p:blipFill>
        <p:spPr>
          <a:xfrm>
            <a:off x="500231" y="152486"/>
            <a:ext cx="2022438" cy="362981"/>
          </a:xfrm>
          <a:prstGeom prst="rect">
            <a:avLst/>
          </a:prstGeom>
          <a:noFill/>
          <a:ln>
            <a:noFill/>
          </a:ln>
        </p:spPr>
      </p:pic>
      <p:pic>
        <p:nvPicPr>
          <p:cNvPr id="209" name="Google Shape;209;p36"/>
          <p:cNvPicPr preferRelativeResize="0"/>
          <p:nvPr/>
        </p:nvPicPr>
        <p:blipFill rotWithShape="1">
          <a:blip r:embed="rId4">
            <a:alphaModFix/>
          </a:blip>
          <a:srcRect/>
          <a:stretch/>
        </p:blipFill>
        <p:spPr>
          <a:xfrm>
            <a:off x="4056702" y="2056448"/>
            <a:ext cx="1030600" cy="1030600"/>
          </a:xfrm>
          <a:prstGeom prst="rect">
            <a:avLst/>
          </a:prstGeom>
          <a:noFill/>
          <a:ln>
            <a:noFill/>
          </a:ln>
        </p:spPr>
      </p:pic>
      <p:pic>
        <p:nvPicPr>
          <p:cNvPr id="210" name="Google Shape;210;p36"/>
          <p:cNvPicPr preferRelativeResize="0"/>
          <p:nvPr/>
        </p:nvPicPr>
        <p:blipFill rotWithShape="1">
          <a:blip r:embed="rId5">
            <a:alphaModFix/>
          </a:blip>
          <a:srcRect l="21042" r="19041"/>
          <a:stretch/>
        </p:blipFill>
        <p:spPr>
          <a:xfrm>
            <a:off x="856100" y="2622300"/>
            <a:ext cx="495300" cy="826700"/>
          </a:xfrm>
          <a:prstGeom prst="rect">
            <a:avLst/>
          </a:prstGeom>
          <a:noFill/>
          <a:ln>
            <a:noFill/>
          </a:ln>
        </p:spPr>
      </p:pic>
      <p:pic>
        <p:nvPicPr>
          <p:cNvPr id="211" name="Google Shape;211;p36"/>
          <p:cNvPicPr preferRelativeResize="0"/>
          <p:nvPr/>
        </p:nvPicPr>
        <p:blipFill rotWithShape="1">
          <a:blip r:embed="rId5">
            <a:alphaModFix/>
          </a:blip>
          <a:srcRect l="21042" r="19041"/>
          <a:stretch/>
        </p:blipFill>
        <p:spPr>
          <a:xfrm>
            <a:off x="7371300" y="955425"/>
            <a:ext cx="495300" cy="826700"/>
          </a:xfrm>
          <a:prstGeom prst="rect">
            <a:avLst/>
          </a:prstGeom>
          <a:noFill/>
          <a:ln>
            <a:noFill/>
          </a:ln>
        </p:spPr>
      </p:pic>
      <p:pic>
        <p:nvPicPr>
          <p:cNvPr id="212" name="Google Shape;212;p36"/>
          <p:cNvPicPr preferRelativeResize="0"/>
          <p:nvPr/>
        </p:nvPicPr>
        <p:blipFill rotWithShape="1">
          <a:blip r:embed="rId5">
            <a:alphaModFix/>
          </a:blip>
          <a:srcRect l="21042" r="19041"/>
          <a:stretch/>
        </p:blipFill>
        <p:spPr>
          <a:xfrm>
            <a:off x="3306225" y="955425"/>
            <a:ext cx="495300" cy="826700"/>
          </a:xfrm>
          <a:prstGeom prst="rect">
            <a:avLst/>
          </a:prstGeom>
          <a:noFill/>
          <a:ln>
            <a:noFill/>
          </a:ln>
        </p:spPr>
      </p:pic>
      <p:pic>
        <p:nvPicPr>
          <p:cNvPr id="213" name="Google Shape;213;p36"/>
          <p:cNvPicPr preferRelativeResize="0"/>
          <p:nvPr/>
        </p:nvPicPr>
        <p:blipFill rotWithShape="1">
          <a:blip r:embed="rId5">
            <a:alphaModFix/>
          </a:blip>
          <a:srcRect l="21042" r="19041"/>
          <a:stretch/>
        </p:blipFill>
        <p:spPr>
          <a:xfrm>
            <a:off x="3942300" y="3917700"/>
            <a:ext cx="495300" cy="826700"/>
          </a:xfrm>
          <a:prstGeom prst="rect">
            <a:avLst/>
          </a:prstGeom>
          <a:noFill/>
          <a:ln>
            <a:noFill/>
          </a:ln>
        </p:spPr>
      </p:pic>
      <p:pic>
        <p:nvPicPr>
          <p:cNvPr id="214" name="Google Shape;214;p36"/>
          <p:cNvPicPr preferRelativeResize="0"/>
          <p:nvPr/>
        </p:nvPicPr>
        <p:blipFill rotWithShape="1">
          <a:blip r:embed="rId5">
            <a:alphaModFix/>
          </a:blip>
          <a:srcRect l="21042" r="19041"/>
          <a:stretch/>
        </p:blipFill>
        <p:spPr>
          <a:xfrm>
            <a:off x="627600" y="4089150"/>
            <a:ext cx="495300" cy="826700"/>
          </a:xfrm>
          <a:prstGeom prst="rect">
            <a:avLst/>
          </a:prstGeom>
          <a:noFill/>
          <a:ln>
            <a:noFill/>
          </a:ln>
        </p:spPr>
      </p:pic>
      <p:pic>
        <p:nvPicPr>
          <p:cNvPr id="215" name="Google Shape;215;p36"/>
          <p:cNvPicPr preferRelativeResize="0"/>
          <p:nvPr/>
        </p:nvPicPr>
        <p:blipFill rotWithShape="1">
          <a:blip r:embed="rId5">
            <a:alphaModFix/>
          </a:blip>
          <a:srcRect l="21042" r="19041"/>
          <a:stretch/>
        </p:blipFill>
        <p:spPr>
          <a:xfrm>
            <a:off x="1961100" y="3022350"/>
            <a:ext cx="495300" cy="826700"/>
          </a:xfrm>
          <a:prstGeom prst="rect">
            <a:avLst/>
          </a:prstGeom>
          <a:noFill/>
          <a:ln>
            <a:noFill/>
          </a:ln>
        </p:spPr>
      </p:pic>
      <p:pic>
        <p:nvPicPr>
          <p:cNvPr id="216" name="Google Shape;216;p36"/>
          <p:cNvPicPr preferRelativeResize="0"/>
          <p:nvPr/>
        </p:nvPicPr>
        <p:blipFill rotWithShape="1">
          <a:blip r:embed="rId5">
            <a:alphaModFix/>
          </a:blip>
          <a:srcRect l="21042" r="19041"/>
          <a:stretch/>
        </p:blipFill>
        <p:spPr>
          <a:xfrm>
            <a:off x="2456400" y="2850900"/>
            <a:ext cx="495300" cy="826700"/>
          </a:xfrm>
          <a:prstGeom prst="rect">
            <a:avLst/>
          </a:prstGeom>
          <a:noFill/>
          <a:ln>
            <a:noFill/>
          </a:ln>
        </p:spPr>
      </p:pic>
      <p:pic>
        <p:nvPicPr>
          <p:cNvPr id="217" name="Google Shape;217;p36"/>
          <p:cNvPicPr preferRelativeResize="0"/>
          <p:nvPr/>
        </p:nvPicPr>
        <p:blipFill rotWithShape="1">
          <a:blip r:embed="rId5">
            <a:alphaModFix/>
          </a:blip>
          <a:srcRect l="21042" r="19041"/>
          <a:stretch/>
        </p:blipFill>
        <p:spPr>
          <a:xfrm>
            <a:off x="7418925" y="4089150"/>
            <a:ext cx="495300" cy="826700"/>
          </a:xfrm>
          <a:prstGeom prst="rect">
            <a:avLst/>
          </a:prstGeom>
          <a:noFill/>
          <a:ln>
            <a:noFill/>
          </a:ln>
        </p:spPr>
      </p:pic>
      <p:pic>
        <p:nvPicPr>
          <p:cNvPr id="218" name="Google Shape;218;p36"/>
          <p:cNvPicPr preferRelativeResize="0"/>
          <p:nvPr/>
        </p:nvPicPr>
        <p:blipFill rotWithShape="1">
          <a:blip r:embed="rId5">
            <a:alphaModFix/>
          </a:blip>
          <a:srcRect l="21042" r="19041"/>
          <a:stretch/>
        </p:blipFill>
        <p:spPr>
          <a:xfrm>
            <a:off x="7525800" y="2441325"/>
            <a:ext cx="495300" cy="826700"/>
          </a:xfrm>
          <a:prstGeom prst="rect">
            <a:avLst/>
          </a:prstGeom>
          <a:noFill/>
          <a:ln>
            <a:noFill/>
          </a:ln>
        </p:spPr>
      </p:pic>
      <p:pic>
        <p:nvPicPr>
          <p:cNvPr id="219" name="Google Shape;219;p36"/>
          <p:cNvPicPr preferRelativeResize="0"/>
          <p:nvPr/>
        </p:nvPicPr>
        <p:blipFill rotWithShape="1">
          <a:blip r:embed="rId5">
            <a:alphaModFix/>
          </a:blip>
          <a:srcRect l="21042" r="19041"/>
          <a:stretch/>
        </p:blipFill>
        <p:spPr>
          <a:xfrm>
            <a:off x="1465800" y="1229750"/>
            <a:ext cx="495300" cy="826700"/>
          </a:xfrm>
          <a:prstGeom prst="rect">
            <a:avLst/>
          </a:prstGeom>
          <a:noFill/>
          <a:ln>
            <a:noFill/>
          </a:ln>
        </p:spPr>
      </p:pic>
      <p:pic>
        <p:nvPicPr>
          <p:cNvPr id="220" name="Google Shape;220;p36"/>
          <p:cNvPicPr preferRelativeResize="0"/>
          <p:nvPr/>
        </p:nvPicPr>
        <p:blipFill rotWithShape="1">
          <a:blip r:embed="rId5">
            <a:alphaModFix/>
          </a:blip>
          <a:srcRect l="21042" r="19041"/>
          <a:stretch/>
        </p:blipFill>
        <p:spPr>
          <a:xfrm>
            <a:off x="741900" y="974563"/>
            <a:ext cx="495300" cy="826700"/>
          </a:xfrm>
          <a:prstGeom prst="rect">
            <a:avLst/>
          </a:prstGeom>
          <a:noFill/>
          <a:ln>
            <a:noFill/>
          </a:ln>
        </p:spPr>
      </p:pic>
      <p:pic>
        <p:nvPicPr>
          <p:cNvPr id="221" name="Google Shape;221;p36"/>
          <p:cNvPicPr preferRelativeResize="0"/>
          <p:nvPr/>
        </p:nvPicPr>
        <p:blipFill rotWithShape="1">
          <a:blip r:embed="rId5">
            <a:alphaModFix/>
          </a:blip>
          <a:srcRect l="21042" r="19041"/>
          <a:stretch/>
        </p:blipFill>
        <p:spPr>
          <a:xfrm>
            <a:off x="2456400" y="3974850"/>
            <a:ext cx="495300" cy="826700"/>
          </a:xfrm>
          <a:prstGeom prst="rect">
            <a:avLst/>
          </a:prstGeom>
          <a:noFill/>
          <a:ln>
            <a:noFill/>
          </a:ln>
        </p:spPr>
      </p:pic>
      <p:pic>
        <p:nvPicPr>
          <p:cNvPr id="222" name="Google Shape;222;p36"/>
          <p:cNvPicPr preferRelativeResize="0"/>
          <p:nvPr/>
        </p:nvPicPr>
        <p:blipFill rotWithShape="1">
          <a:blip r:embed="rId5">
            <a:alphaModFix/>
          </a:blip>
          <a:srcRect l="21042" r="19041"/>
          <a:stretch/>
        </p:blipFill>
        <p:spPr>
          <a:xfrm>
            <a:off x="2265900" y="1726950"/>
            <a:ext cx="495300" cy="826700"/>
          </a:xfrm>
          <a:prstGeom prst="rect">
            <a:avLst/>
          </a:prstGeom>
          <a:noFill/>
          <a:ln>
            <a:noFill/>
          </a:ln>
        </p:spPr>
      </p:pic>
      <p:pic>
        <p:nvPicPr>
          <p:cNvPr id="223" name="Google Shape;223;p36"/>
          <p:cNvPicPr preferRelativeResize="0"/>
          <p:nvPr/>
        </p:nvPicPr>
        <p:blipFill rotWithShape="1">
          <a:blip r:embed="rId5">
            <a:alphaModFix/>
          </a:blip>
          <a:srcRect l="21042" r="19041"/>
          <a:stretch/>
        </p:blipFill>
        <p:spPr>
          <a:xfrm>
            <a:off x="5146650" y="1317375"/>
            <a:ext cx="495300" cy="826700"/>
          </a:xfrm>
          <a:prstGeom prst="rect">
            <a:avLst/>
          </a:prstGeom>
          <a:noFill/>
          <a:ln>
            <a:noFill/>
          </a:ln>
        </p:spPr>
      </p:pic>
      <p:pic>
        <p:nvPicPr>
          <p:cNvPr id="224" name="Google Shape;224;p36"/>
          <p:cNvPicPr preferRelativeResize="0"/>
          <p:nvPr/>
        </p:nvPicPr>
        <p:blipFill rotWithShape="1">
          <a:blip r:embed="rId5">
            <a:alphaModFix/>
          </a:blip>
          <a:srcRect l="21042" r="19041"/>
          <a:stretch/>
        </p:blipFill>
        <p:spPr>
          <a:xfrm>
            <a:off x="3256500" y="4251075"/>
            <a:ext cx="495300" cy="826700"/>
          </a:xfrm>
          <a:prstGeom prst="rect">
            <a:avLst/>
          </a:prstGeom>
          <a:noFill/>
          <a:ln>
            <a:noFill/>
          </a:ln>
        </p:spPr>
      </p:pic>
      <p:pic>
        <p:nvPicPr>
          <p:cNvPr id="225" name="Google Shape;225;p36"/>
          <p:cNvPicPr preferRelativeResize="0"/>
          <p:nvPr/>
        </p:nvPicPr>
        <p:blipFill rotWithShape="1">
          <a:blip r:embed="rId5">
            <a:alphaModFix/>
          </a:blip>
          <a:srcRect l="21042" r="19041"/>
          <a:stretch/>
        </p:blipFill>
        <p:spPr>
          <a:xfrm>
            <a:off x="6018750" y="2553650"/>
            <a:ext cx="495300" cy="826700"/>
          </a:xfrm>
          <a:prstGeom prst="rect">
            <a:avLst/>
          </a:prstGeom>
          <a:noFill/>
          <a:ln>
            <a:noFill/>
          </a:ln>
        </p:spPr>
      </p:pic>
      <p:pic>
        <p:nvPicPr>
          <p:cNvPr id="226" name="Google Shape;226;p36"/>
          <p:cNvPicPr preferRelativeResize="0"/>
          <p:nvPr/>
        </p:nvPicPr>
        <p:blipFill rotWithShape="1">
          <a:blip r:embed="rId5">
            <a:alphaModFix/>
          </a:blip>
          <a:srcRect l="21042" r="19041"/>
          <a:stretch/>
        </p:blipFill>
        <p:spPr>
          <a:xfrm>
            <a:off x="6258975" y="850650"/>
            <a:ext cx="495300" cy="826700"/>
          </a:xfrm>
          <a:prstGeom prst="rect">
            <a:avLst/>
          </a:prstGeom>
          <a:noFill/>
          <a:ln>
            <a:noFill/>
          </a:ln>
        </p:spPr>
      </p:pic>
      <p:pic>
        <p:nvPicPr>
          <p:cNvPr id="227" name="Google Shape;227;p36"/>
          <p:cNvPicPr preferRelativeResize="0"/>
          <p:nvPr/>
        </p:nvPicPr>
        <p:blipFill rotWithShape="1">
          <a:blip r:embed="rId5">
            <a:alphaModFix/>
          </a:blip>
          <a:srcRect l="21042" r="19041"/>
          <a:stretch/>
        </p:blipFill>
        <p:spPr>
          <a:xfrm>
            <a:off x="3256550" y="2925113"/>
            <a:ext cx="495300" cy="826700"/>
          </a:xfrm>
          <a:prstGeom prst="rect">
            <a:avLst/>
          </a:prstGeom>
          <a:noFill/>
          <a:ln>
            <a:noFill/>
          </a:ln>
        </p:spPr>
      </p:pic>
      <p:pic>
        <p:nvPicPr>
          <p:cNvPr id="228" name="Google Shape;228;p36"/>
          <p:cNvPicPr preferRelativeResize="0"/>
          <p:nvPr/>
        </p:nvPicPr>
        <p:blipFill rotWithShape="1">
          <a:blip r:embed="rId5">
            <a:alphaModFix/>
          </a:blip>
          <a:srcRect l="21042" r="19041"/>
          <a:stretch/>
        </p:blipFill>
        <p:spPr>
          <a:xfrm>
            <a:off x="8066625" y="3567250"/>
            <a:ext cx="495300" cy="826700"/>
          </a:xfrm>
          <a:prstGeom prst="rect">
            <a:avLst/>
          </a:prstGeom>
          <a:noFill/>
          <a:ln>
            <a:noFill/>
          </a:ln>
        </p:spPr>
      </p:pic>
      <p:pic>
        <p:nvPicPr>
          <p:cNvPr id="229" name="Google Shape;229;p36"/>
          <p:cNvPicPr preferRelativeResize="0"/>
          <p:nvPr/>
        </p:nvPicPr>
        <p:blipFill rotWithShape="1">
          <a:blip r:embed="rId5">
            <a:alphaModFix/>
          </a:blip>
          <a:srcRect l="21042" r="19041"/>
          <a:stretch/>
        </p:blipFill>
        <p:spPr>
          <a:xfrm>
            <a:off x="5352000" y="3380350"/>
            <a:ext cx="495300" cy="826700"/>
          </a:xfrm>
          <a:prstGeom prst="rect">
            <a:avLst/>
          </a:prstGeom>
          <a:noFill/>
          <a:ln>
            <a:noFill/>
          </a:ln>
        </p:spPr>
      </p:pic>
      <p:pic>
        <p:nvPicPr>
          <p:cNvPr id="230" name="Google Shape;230;p36"/>
          <p:cNvPicPr preferRelativeResize="0"/>
          <p:nvPr/>
        </p:nvPicPr>
        <p:blipFill rotWithShape="1">
          <a:blip r:embed="rId5">
            <a:alphaModFix/>
          </a:blip>
          <a:srcRect l="21042" r="19041"/>
          <a:stretch/>
        </p:blipFill>
        <p:spPr>
          <a:xfrm>
            <a:off x="6304500" y="4146300"/>
            <a:ext cx="495300" cy="826700"/>
          </a:xfrm>
          <a:prstGeom prst="rect">
            <a:avLst/>
          </a:prstGeom>
          <a:noFill/>
          <a:ln>
            <a:noFill/>
          </a:ln>
        </p:spPr>
      </p:pic>
      <p:pic>
        <p:nvPicPr>
          <p:cNvPr id="231" name="Google Shape;231;p36"/>
          <p:cNvPicPr preferRelativeResize="0"/>
          <p:nvPr/>
        </p:nvPicPr>
        <p:blipFill rotWithShape="1">
          <a:blip r:embed="rId5">
            <a:alphaModFix/>
          </a:blip>
          <a:srcRect l="21042" r="19041"/>
          <a:stretch/>
        </p:blipFill>
        <p:spPr>
          <a:xfrm>
            <a:off x="0" y="2260350"/>
            <a:ext cx="495300" cy="826700"/>
          </a:xfrm>
          <a:prstGeom prst="rect">
            <a:avLst/>
          </a:prstGeom>
          <a:noFill/>
          <a:ln>
            <a:noFill/>
          </a:ln>
        </p:spPr>
      </p:pic>
      <p:pic>
        <p:nvPicPr>
          <p:cNvPr id="232" name="Google Shape;232;p36"/>
          <p:cNvPicPr preferRelativeResize="0"/>
          <p:nvPr/>
        </p:nvPicPr>
        <p:blipFill rotWithShape="1">
          <a:blip r:embed="rId5">
            <a:alphaModFix/>
          </a:blip>
          <a:srcRect l="21042" r="19041"/>
          <a:stretch/>
        </p:blipFill>
        <p:spPr>
          <a:xfrm>
            <a:off x="1122900" y="3501375"/>
            <a:ext cx="495300" cy="826700"/>
          </a:xfrm>
          <a:prstGeom prst="rect">
            <a:avLst/>
          </a:prstGeom>
          <a:noFill/>
          <a:ln>
            <a:noFill/>
          </a:ln>
        </p:spPr>
      </p:pic>
      <p:pic>
        <p:nvPicPr>
          <p:cNvPr id="233" name="Google Shape;233;p36"/>
          <p:cNvPicPr preferRelativeResize="0"/>
          <p:nvPr/>
        </p:nvPicPr>
        <p:blipFill rotWithShape="1">
          <a:blip r:embed="rId5">
            <a:alphaModFix/>
          </a:blip>
          <a:srcRect l="21042" r="19041"/>
          <a:stretch/>
        </p:blipFill>
        <p:spPr>
          <a:xfrm>
            <a:off x="8466675" y="1888875"/>
            <a:ext cx="495300" cy="826700"/>
          </a:xfrm>
          <a:prstGeom prst="rect">
            <a:avLst/>
          </a:prstGeom>
          <a:noFill/>
          <a:ln>
            <a:noFill/>
          </a:ln>
        </p:spPr>
      </p:pic>
      <p:pic>
        <p:nvPicPr>
          <p:cNvPr id="234" name="Google Shape;234;p36"/>
          <p:cNvPicPr preferRelativeResize="0"/>
          <p:nvPr/>
        </p:nvPicPr>
        <p:blipFill rotWithShape="1">
          <a:blip r:embed="rId5">
            <a:alphaModFix/>
          </a:blip>
          <a:srcRect l="21042" r="19041"/>
          <a:stretch/>
        </p:blipFill>
        <p:spPr>
          <a:xfrm>
            <a:off x="6685500" y="3148150"/>
            <a:ext cx="495300" cy="826700"/>
          </a:xfrm>
          <a:prstGeom prst="rect">
            <a:avLst/>
          </a:prstGeom>
          <a:noFill/>
          <a:ln>
            <a:noFill/>
          </a:ln>
        </p:spPr>
      </p:pic>
      <p:pic>
        <p:nvPicPr>
          <p:cNvPr id="235" name="Google Shape;235;p36"/>
          <p:cNvPicPr preferRelativeResize="0"/>
          <p:nvPr/>
        </p:nvPicPr>
        <p:blipFill rotWithShape="1">
          <a:blip r:embed="rId5">
            <a:alphaModFix/>
          </a:blip>
          <a:srcRect l="21042" r="19041"/>
          <a:stretch/>
        </p:blipFill>
        <p:spPr>
          <a:xfrm>
            <a:off x="6382800" y="2321450"/>
            <a:ext cx="495300" cy="826700"/>
          </a:xfrm>
          <a:prstGeom prst="rect">
            <a:avLst/>
          </a:prstGeom>
          <a:noFill/>
          <a:ln>
            <a:noFill/>
          </a:ln>
        </p:spPr>
      </p:pic>
      <p:pic>
        <p:nvPicPr>
          <p:cNvPr id="236" name="Google Shape;236;p36"/>
          <p:cNvPicPr preferRelativeResize="0"/>
          <p:nvPr/>
        </p:nvPicPr>
        <p:blipFill rotWithShape="1">
          <a:blip r:embed="rId5">
            <a:alphaModFix/>
          </a:blip>
          <a:srcRect l="21042" r="19041"/>
          <a:stretch/>
        </p:blipFill>
        <p:spPr>
          <a:xfrm>
            <a:off x="7123650" y="793500"/>
            <a:ext cx="495300" cy="826700"/>
          </a:xfrm>
          <a:prstGeom prst="rect">
            <a:avLst/>
          </a:prstGeom>
          <a:noFill/>
          <a:ln>
            <a:noFill/>
          </a:ln>
        </p:spPr>
      </p:pic>
      <p:pic>
        <p:nvPicPr>
          <p:cNvPr id="237" name="Google Shape;237;p36"/>
          <p:cNvPicPr preferRelativeResize="0"/>
          <p:nvPr/>
        </p:nvPicPr>
        <p:blipFill rotWithShape="1">
          <a:blip r:embed="rId5">
            <a:alphaModFix/>
          </a:blip>
          <a:srcRect l="21042" r="19041"/>
          <a:stretch/>
        </p:blipFill>
        <p:spPr>
          <a:xfrm>
            <a:off x="4782600" y="839225"/>
            <a:ext cx="495300" cy="826700"/>
          </a:xfrm>
          <a:prstGeom prst="rect">
            <a:avLst/>
          </a:prstGeom>
          <a:noFill/>
          <a:ln>
            <a:noFill/>
          </a:ln>
        </p:spPr>
      </p:pic>
      <p:pic>
        <p:nvPicPr>
          <p:cNvPr id="238" name="Google Shape;238;p36"/>
          <p:cNvPicPr preferRelativeResize="0"/>
          <p:nvPr/>
        </p:nvPicPr>
        <p:blipFill rotWithShape="1">
          <a:blip r:embed="rId5">
            <a:alphaModFix/>
          </a:blip>
          <a:srcRect l="21042" r="19041"/>
          <a:stretch/>
        </p:blipFill>
        <p:spPr>
          <a:xfrm>
            <a:off x="132300" y="1062175"/>
            <a:ext cx="495300" cy="826700"/>
          </a:xfrm>
          <a:prstGeom prst="rect">
            <a:avLst/>
          </a:prstGeom>
          <a:noFill/>
          <a:ln>
            <a:noFill/>
          </a:ln>
        </p:spPr>
      </p:pic>
      <p:pic>
        <p:nvPicPr>
          <p:cNvPr id="239" name="Google Shape;239;p36"/>
          <p:cNvPicPr preferRelativeResize="0"/>
          <p:nvPr/>
        </p:nvPicPr>
        <p:blipFill rotWithShape="1">
          <a:blip r:embed="rId5">
            <a:alphaModFix/>
          </a:blip>
          <a:srcRect l="21042" r="19041"/>
          <a:stretch/>
        </p:blipFill>
        <p:spPr>
          <a:xfrm>
            <a:off x="4856700" y="4207050"/>
            <a:ext cx="495300" cy="826700"/>
          </a:xfrm>
          <a:prstGeom prst="rect">
            <a:avLst/>
          </a:prstGeom>
          <a:noFill/>
          <a:ln>
            <a:noFill/>
          </a:ln>
        </p:spPr>
      </p:pic>
      <p:pic>
        <p:nvPicPr>
          <p:cNvPr id="240" name="Google Shape;240;p36"/>
          <p:cNvPicPr preferRelativeResize="0"/>
          <p:nvPr/>
        </p:nvPicPr>
        <p:blipFill rotWithShape="1">
          <a:blip r:embed="rId5">
            <a:alphaModFix/>
          </a:blip>
          <a:srcRect l="21042" r="19041"/>
          <a:stretch/>
        </p:blipFill>
        <p:spPr>
          <a:xfrm>
            <a:off x="0" y="3319600"/>
            <a:ext cx="495300" cy="826700"/>
          </a:xfrm>
          <a:prstGeom prst="rect">
            <a:avLst/>
          </a:prstGeom>
          <a:noFill/>
          <a:ln>
            <a:noFill/>
          </a:ln>
        </p:spPr>
      </p:pic>
      <p:pic>
        <p:nvPicPr>
          <p:cNvPr id="241" name="Google Shape;241;p36"/>
          <p:cNvPicPr preferRelativeResize="0"/>
          <p:nvPr/>
        </p:nvPicPr>
        <p:blipFill rotWithShape="1">
          <a:blip r:embed="rId5">
            <a:alphaModFix/>
          </a:blip>
          <a:srcRect l="21042" r="19041"/>
          <a:stretch/>
        </p:blipFill>
        <p:spPr>
          <a:xfrm>
            <a:off x="1656300" y="4328075"/>
            <a:ext cx="495300" cy="826700"/>
          </a:xfrm>
          <a:prstGeom prst="rect">
            <a:avLst/>
          </a:prstGeom>
          <a:noFill/>
          <a:ln>
            <a:noFill/>
          </a:ln>
        </p:spPr>
      </p:pic>
      <p:pic>
        <p:nvPicPr>
          <p:cNvPr id="242" name="Google Shape;242;p36"/>
          <p:cNvPicPr preferRelativeResize="0"/>
          <p:nvPr/>
        </p:nvPicPr>
        <p:blipFill rotWithShape="1">
          <a:blip r:embed="rId5">
            <a:alphaModFix/>
          </a:blip>
          <a:srcRect l="21042" r="19041"/>
          <a:stretch/>
        </p:blipFill>
        <p:spPr>
          <a:xfrm>
            <a:off x="8371425" y="974563"/>
            <a:ext cx="495300" cy="826700"/>
          </a:xfrm>
          <a:prstGeom prst="rect">
            <a:avLst/>
          </a:prstGeom>
          <a:noFill/>
          <a:ln>
            <a:noFill/>
          </a:ln>
        </p:spPr>
      </p:pic>
      <p:pic>
        <p:nvPicPr>
          <p:cNvPr id="243" name="Google Shape;243;p36"/>
          <p:cNvPicPr preferRelativeResize="0"/>
          <p:nvPr/>
        </p:nvPicPr>
        <p:blipFill rotWithShape="1">
          <a:blip r:embed="rId5">
            <a:alphaModFix/>
          </a:blip>
          <a:srcRect l="21042" r="19041"/>
          <a:stretch/>
        </p:blipFill>
        <p:spPr>
          <a:xfrm>
            <a:off x="8590500" y="4207050"/>
            <a:ext cx="495300" cy="826700"/>
          </a:xfrm>
          <a:prstGeom prst="rect">
            <a:avLst/>
          </a:prstGeom>
          <a:noFill/>
          <a:ln>
            <a:noFill/>
          </a:ln>
        </p:spPr>
      </p:pic>
      <p:pic>
        <p:nvPicPr>
          <p:cNvPr id="244" name="Google Shape;244;p36"/>
          <p:cNvPicPr preferRelativeResize="0"/>
          <p:nvPr/>
        </p:nvPicPr>
        <p:blipFill rotWithShape="1">
          <a:blip r:embed="rId5">
            <a:alphaModFix/>
          </a:blip>
          <a:srcRect l="21042" r="19041"/>
          <a:stretch/>
        </p:blipFill>
        <p:spPr>
          <a:xfrm>
            <a:off x="4647150" y="3233700"/>
            <a:ext cx="495300" cy="826700"/>
          </a:xfrm>
          <a:prstGeom prst="rect">
            <a:avLst/>
          </a:prstGeom>
          <a:noFill/>
          <a:ln>
            <a:noFill/>
          </a:ln>
        </p:spPr>
      </p:pic>
      <p:pic>
        <p:nvPicPr>
          <p:cNvPr id="245" name="Google Shape;245;p36"/>
          <p:cNvPicPr preferRelativeResize="0"/>
          <p:nvPr/>
        </p:nvPicPr>
        <p:blipFill rotWithShape="1">
          <a:blip r:embed="rId5">
            <a:alphaModFix/>
          </a:blip>
          <a:srcRect l="21042" r="19041"/>
          <a:stretch/>
        </p:blipFill>
        <p:spPr>
          <a:xfrm>
            <a:off x="1132950" y="1888875"/>
            <a:ext cx="495300" cy="826700"/>
          </a:xfrm>
          <a:prstGeom prst="rect">
            <a:avLst/>
          </a:prstGeom>
          <a:noFill/>
          <a:ln>
            <a:noFill/>
          </a:ln>
        </p:spPr>
      </p:pic>
      <p:pic>
        <p:nvPicPr>
          <p:cNvPr id="246" name="Google Shape;246;p36"/>
          <p:cNvPicPr preferRelativeResize="0"/>
          <p:nvPr/>
        </p:nvPicPr>
        <p:blipFill rotWithShape="1">
          <a:blip r:embed="rId5">
            <a:alphaModFix/>
          </a:blip>
          <a:srcRect l="21042" r="19041"/>
          <a:stretch/>
        </p:blipFill>
        <p:spPr>
          <a:xfrm>
            <a:off x="6892387" y="1620200"/>
            <a:ext cx="495300" cy="826700"/>
          </a:xfrm>
          <a:prstGeom prst="rect">
            <a:avLst/>
          </a:prstGeom>
          <a:noFill/>
          <a:ln>
            <a:noFill/>
          </a:ln>
        </p:spPr>
      </p:pic>
      <p:pic>
        <p:nvPicPr>
          <p:cNvPr id="247" name="Google Shape;247;p36"/>
          <p:cNvPicPr preferRelativeResize="0"/>
          <p:nvPr/>
        </p:nvPicPr>
        <p:blipFill rotWithShape="1">
          <a:blip r:embed="rId5">
            <a:alphaModFix/>
          </a:blip>
          <a:srcRect l="21042" r="19041"/>
          <a:stretch/>
        </p:blipFill>
        <p:spPr>
          <a:xfrm>
            <a:off x="3009375" y="1782125"/>
            <a:ext cx="495300" cy="826700"/>
          </a:xfrm>
          <a:prstGeom prst="rect">
            <a:avLst/>
          </a:prstGeom>
          <a:noFill/>
          <a:ln>
            <a:noFill/>
          </a:ln>
        </p:spPr>
      </p:pic>
      <p:pic>
        <p:nvPicPr>
          <p:cNvPr id="248" name="Google Shape;248;p36"/>
          <p:cNvPicPr preferRelativeResize="0"/>
          <p:nvPr/>
        </p:nvPicPr>
        <p:blipFill rotWithShape="1">
          <a:blip r:embed="rId5">
            <a:alphaModFix/>
          </a:blip>
          <a:srcRect l="21042" r="19041"/>
          <a:stretch/>
        </p:blipFill>
        <p:spPr>
          <a:xfrm>
            <a:off x="2762250" y="515475"/>
            <a:ext cx="495300" cy="826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2"/>
        <p:cNvGrpSpPr/>
        <p:nvPr/>
      </p:nvGrpSpPr>
      <p:grpSpPr>
        <a:xfrm>
          <a:off x="0" y="0"/>
          <a:ext cx="0" cy="0"/>
          <a:chOff x="0" y="0"/>
          <a:chExt cx="0" cy="0"/>
        </a:xfrm>
      </p:grpSpPr>
      <p:sp>
        <p:nvSpPr>
          <p:cNvPr id="253" name="Google Shape;253;p37"/>
          <p:cNvSpPr txBox="1"/>
          <p:nvPr/>
        </p:nvSpPr>
        <p:spPr>
          <a:xfrm>
            <a:off x="3306225" y="276200"/>
            <a:ext cx="5505000" cy="172500"/>
          </a:xfrm>
          <a:prstGeom prst="rect">
            <a:avLst/>
          </a:prstGeom>
          <a:noFill/>
          <a:ln>
            <a:noFill/>
          </a:ln>
        </p:spPr>
        <p:txBody>
          <a:bodyPr spcFirstLastPara="1" wrap="square" lIns="0" tIns="0" rIns="0" bIns="0" anchor="t" anchorCtr="0">
            <a:spAutoFit/>
          </a:bodyPr>
          <a:lstStyle/>
          <a:p>
            <a:pPr marL="0" marR="0" lvl="0" indent="0" algn="r" rtl="0">
              <a:lnSpc>
                <a:spcPct val="70000"/>
              </a:lnSpc>
              <a:spcBef>
                <a:spcPts val="0"/>
              </a:spcBef>
              <a:spcAft>
                <a:spcPts val="0"/>
              </a:spcAft>
              <a:buClr>
                <a:srgbClr val="263E92"/>
              </a:buClr>
              <a:buSzPts val="1600"/>
              <a:buFont typeface="Roboto Slab"/>
              <a:buNone/>
            </a:pPr>
            <a:r>
              <a:rPr lang="fr" sz="1600" b="1" i="0" u="none" strike="noStrike" cap="none">
                <a:solidFill>
                  <a:srgbClr val="263E92"/>
                </a:solidFill>
                <a:latin typeface="Roboto Slab"/>
                <a:ea typeface="Roboto Slab"/>
                <a:cs typeface="Roboto Slab"/>
                <a:sym typeface="Roboto Slab"/>
              </a:rPr>
              <a:t>Le miel et les abeilles / </a:t>
            </a:r>
            <a:r>
              <a:rPr lang="fr" sz="1600" b="0" i="0" u="none" strike="noStrike" cap="none">
                <a:solidFill>
                  <a:srgbClr val="263E92"/>
                </a:solidFill>
                <a:latin typeface="Roboto Slab"/>
                <a:ea typeface="Roboto Slab"/>
                <a:cs typeface="Roboto Slab"/>
                <a:sym typeface="Roboto Slab"/>
              </a:rPr>
              <a:t>Contexte du projet</a:t>
            </a:r>
            <a:endParaRPr sz="1600" b="0" i="0" u="none" strike="noStrike" cap="none">
              <a:solidFill>
                <a:srgbClr val="263E92"/>
              </a:solidFill>
              <a:latin typeface="Roboto Slab"/>
              <a:ea typeface="Roboto Slab"/>
              <a:cs typeface="Roboto Slab"/>
              <a:sym typeface="Roboto Slab"/>
            </a:endParaRPr>
          </a:p>
        </p:txBody>
      </p:sp>
      <p:pic>
        <p:nvPicPr>
          <p:cNvPr id="254" name="Google Shape;254;p37"/>
          <p:cNvPicPr preferRelativeResize="0"/>
          <p:nvPr/>
        </p:nvPicPr>
        <p:blipFill rotWithShape="1">
          <a:blip r:embed="rId3">
            <a:alphaModFix/>
          </a:blip>
          <a:srcRect/>
          <a:stretch/>
        </p:blipFill>
        <p:spPr>
          <a:xfrm>
            <a:off x="500231" y="152486"/>
            <a:ext cx="2022438" cy="362981"/>
          </a:xfrm>
          <a:prstGeom prst="rect">
            <a:avLst/>
          </a:prstGeom>
          <a:noFill/>
          <a:ln>
            <a:noFill/>
          </a:ln>
        </p:spPr>
      </p:pic>
      <p:pic>
        <p:nvPicPr>
          <p:cNvPr id="255" name="Google Shape;255;p37"/>
          <p:cNvPicPr preferRelativeResize="0"/>
          <p:nvPr/>
        </p:nvPicPr>
        <p:blipFill rotWithShape="1">
          <a:blip r:embed="rId4">
            <a:alphaModFix/>
          </a:blip>
          <a:srcRect l="9904" t="11344" r="8979" b="5969"/>
          <a:stretch/>
        </p:blipFill>
        <p:spPr>
          <a:xfrm>
            <a:off x="1675350" y="1048968"/>
            <a:ext cx="6962774" cy="3474858"/>
          </a:xfrm>
          <a:prstGeom prst="rect">
            <a:avLst/>
          </a:prstGeom>
          <a:noFill/>
          <a:ln>
            <a:noFill/>
          </a:ln>
        </p:spPr>
      </p:pic>
      <p:pic>
        <p:nvPicPr>
          <p:cNvPr id="256" name="Google Shape;256;p37"/>
          <p:cNvPicPr preferRelativeResize="0"/>
          <p:nvPr/>
        </p:nvPicPr>
        <p:blipFill rotWithShape="1">
          <a:blip r:embed="rId5">
            <a:alphaModFix/>
          </a:blip>
          <a:srcRect/>
          <a:stretch/>
        </p:blipFill>
        <p:spPr>
          <a:xfrm>
            <a:off x="190500" y="1982324"/>
            <a:ext cx="1484850" cy="148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38"/>
          <p:cNvSpPr txBox="1"/>
          <p:nvPr/>
        </p:nvSpPr>
        <p:spPr>
          <a:xfrm>
            <a:off x="3306225" y="276200"/>
            <a:ext cx="5505000" cy="172500"/>
          </a:xfrm>
          <a:prstGeom prst="rect">
            <a:avLst/>
          </a:prstGeom>
          <a:noFill/>
          <a:ln>
            <a:noFill/>
          </a:ln>
        </p:spPr>
        <p:txBody>
          <a:bodyPr spcFirstLastPara="1" wrap="square" lIns="0" tIns="0" rIns="0" bIns="0" anchor="t" anchorCtr="0">
            <a:spAutoFit/>
          </a:bodyPr>
          <a:lstStyle/>
          <a:p>
            <a:pPr marL="0" marR="0" lvl="0" indent="0" algn="r" rtl="0">
              <a:lnSpc>
                <a:spcPct val="70000"/>
              </a:lnSpc>
              <a:spcBef>
                <a:spcPts val="0"/>
              </a:spcBef>
              <a:spcAft>
                <a:spcPts val="0"/>
              </a:spcAft>
              <a:buClr>
                <a:srgbClr val="263E92"/>
              </a:buClr>
              <a:buSzPts val="1600"/>
              <a:buFont typeface="Roboto Slab"/>
              <a:buNone/>
            </a:pPr>
            <a:r>
              <a:rPr lang="fr" sz="1600" b="1" i="0" u="none" strike="noStrike" cap="none">
                <a:solidFill>
                  <a:srgbClr val="263E92"/>
                </a:solidFill>
                <a:latin typeface="Roboto Slab"/>
                <a:ea typeface="Roboto Slab"/>
                <a:cs typeface="Roboto Slab"/>
                <a:sym typeface="Roboto Slab"/>
              </a:rPr>
              <a:t>L’algorithme génétique / </a:t>
            </a:r>
            <a:r>
              <a:rPr lang="fr" sz="1600" b="0" i="0" u="none" strike="noStrike" cap="none">
                <a:solidFill>
                  <a:srgbClr val="263E92"/>
                </a:solidFill>
                <a:latin typeface="Roboto Slab"/>
                <a:ea typeface="Roboto Slab"/>
                <a:cs typeface="Roboto Slab"/>
                <a:sym typeface="Roboto Slab"/>
              </a:rPr>
              <a:t>algorithme d’optimisation</a:t>
            </a:r>
            <a:endParaRPr sz="1600" b="0" i="0" u="none" strike="noStrike" cap="none">
              <a:solidFill>
                <a:srgbClr val="263E92"/>
              </a:solidFill>
              <a:latin typeface="Roboto Slab"/>
              <a:ea typeface="Roboto Slab"/>
              <a:cs typeface="Roboto Slab"/>
              <a:sym typeface="Roboto Slab"/>
            </a:endParaRPr>
          </a:p>
        </p:txBody>
      </p:sp>
      <p:pic>
        <p:nvPicPr>
          <p:cNvPr id="262" name="Google Shape;262;p38"/>
          <p:cNvPicPr preferRelativeResize="0"/>
          <p:nvPr/>
        </p:nvPicPr>
        <p:blipFill rotWithShape="1">
          <a:blip r:embed="rId3">
            <a:alphaModFix/>
          </a:blip>
          <a:srcRect/>
          <a:stretch/>
        </p:blipFill>
        <p:spPr>
          <a:xfrm>
            <a:off x="500231" y="152486"/>
            <a:ext cx="2022438" cy="362981"/>
          </a:xfrm>
          <a:prstGeom prst="rect">
            <a:avLst/>
          </a:prstGeom>
          <a:noFill/>
          <a:ln>
            <a:noFill/>
          </a:ln>
        </p:spPr>
      </p:pic>
      <p:pic>
        <p:nvPicPr>
          <p:cNvPr id="263" name="Google Shape;263;p38"/>
          <p:cNvPicPr preferRelativeResize="0"/>
          <p:nvPr/>
        </p:nvPicPr>
        <p:blipFill rotWithShape="1">
          <a:blip r:embed="rId4">
            <a:alphaModFix/>
          </a:blip>
          <a:srcRect/>
          <a:stretch/>
        </p:blipFill>
        <p:spPr>
          <a:xfrm>
            <a:off x="500218" y="645047"/>
            <a:ext cx="2239142" cy="4390003"/>
          </a:xfrm>
          <a:prstGeom prst="rect">
            <a:avLst/>
          </a:prstGeom>
          <a:noFill/>
          <a:ln>
            <a:noFill/>
          </a:ln>
        </p:spPr>
      </p:pic>
      <p:sp>
        <p:nvSpPr>
          <p:cNvPr id="264" name="Google Shape;264;p38"/>
          <p:cNvSpPr txBox="1"/>
          <p:nvPr/>
        </p:nvSpPr>
        <p:spPr>
          <a:xfrm>
            <a:off x="3237450" y="1725150"/>
            <a:ext cx="5172000" cy="1693200"/>
          </a:xfrm>
          <a:prstGeom prst="rect">
            <a:avLst/>
          </a:prstGeom>
          <a:noFill/>
          <a:ln>
            <a:noFill/>
          </a:ln>
        </p:spPr>
        <p:txBody>
          <a:bodyPr spcFirstLastPara="1" wrap="square" lIns="91425" tIns="91425" rIns="91425" bIns="91425" anchor="t" anchorCtr="0">
            <a:spAutoFit/>
          </a:bodyPr>
          <a:lstStyle/>
          <a:p>
            <a:pPr marL="0" marR="0" lvl="0" indent="0" algn="just" rtl="0">
              <a:lnSpc>
                <a:spcPct val="200000"/>
              </a:lnSpc>
              <a:spcBef>
                <a:spcPts val="0"/>
              </a:spcBef>
              <a:spcAft>
                <a:spcPts val="0"/>
              </a:spcAft>
              <a:buClr>
                <a:srgbClr val="000000"/>
              </a:buClr>
              <a:buSzPts val="1400"/>
              <a:buFont typeface="Arial"/>
              <a:buNone/>
            </a:pPr>
            <a:r>
              <a:rPr lang="fr" sz="1400" b="0" i="0" u="none" strike="noStrike" cap="none">
                <a:solidFill>
                  <a:schemeClr val="dk1"/>
                </a:solidFill>
                <a:latin typeface="Roboto"/>
                <a:ea typeface="Roboto"/>
                <a:cs typeface="Roboto"/>
                <a:sym typeface="Roboto"/>
              </a:rPr>
              <a:t>L'Algorithme Génétique se base au départ sur une population de solutions candidates appelées parfois individus, créatures, phénotypes qui va évoluer de génération en génération jusqu'à la génération qui contient les meilleures solutions.</a:t>
            </a:r>
            <a:endParaRPr sz="1400" b="0" i="0" u="none" strike="noStrike" cap="none">
              <a:solidFill>
                <a:schemeClr val="dk1"/>
              </a:solidFill>
              <a:latin typeface="Roboto"/>
              <a:ea typeface="Roboto"/>
              <a:cs typeface="Roboto"/>
              <a:sym typeface="Roboto"/>
            </a:endParaRPr>
          </a:p>
        </p:txBody>
      </p:sp>
      <p:pic>
        <p:nvPicPr>
          <p:cNvPr id="265" name="Google Shape;265;p38"/>
          <p:cNvPicPr preferRelativeResize="0"/>
          <p:nvPr/>
        </p:nvPicPr>
        <p:blipFill rotWithShape="1">
          <a:blip r:embed="rId5">
            <a:alphaModFix/>
          </a:blip>
          <a:srcRect/>
          <a:stretch/>
        </p:blipFill>
        <p:spPr>
          <a:xfrm flipH="1">
            <a:off x="6920874" y="3183400"/>
            <a:ext cx="1851651" cy="18516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21"/>
          <p:cNvSpPr txBox="1"/>
          <p:nvPr/>
        </p:nvSpPr>
        <p:spPr>
          <a:xfrm>
            <a:off x="488563" y="2264392"/>
            <a:ext cx="34677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3F3F3F"/>
              </a:buClr>
              <a:buSzPts val="4000"/>
              <a:buFont typeface="Roboto Slab"/>
              <a:buNone/>
            </a:pPr>
            <a:r>
              <a:rPr lang="fr" sz="4000" b="1" i="0" u="none" strike="noStrike" cap="none">
                <a:solidFill>
                  <a:srgbClr val="3F3F3F"/>
                </a:solidFill>
                <a:latin typeface="Roboto Slab"/>
                <a:ea typeface="Roboto Slab"/>
                <a:cs typeface="Roboto Slab"/>
                <a:sym typeface="Roboto Slab"/>
              </a:rPr>
              <a:t>Sommaire</a:t>
            </a:r>
            <a:endParaRPr sz="4000" b="1" i="0" u="none" strike="noStrike" cap="none">
              <a:solidFill>
                <a:srgbClr val="3F3F3F"/>
              </a:solidFill>
              <a:latin typeface="Roboto Slab"/>
              <a:ea typeface="Roboto Slab"/>
              <a:cs typeface="Roboto Slab"/>
              <a:sym typeface="Roboto Slab"/>
            </a:endParaRPr>
          </a:p>
        </p:txBody>
      </p:sp>
      <p:sp>
        <p:nvSpPr>
          <p:cNvPr id="74" name="Google Shape;74;p21"/>
          <p:cNvSpPr/>
          <p:nvPr/>
        </p:nvSpPr>
        <p:spPr>
          <a:xfrm>
            <a:off x="4497355" y="-9331"/>
            <a:ext cx="4646700" cy="5152800"/>
          </a:xfrm>
          <a:prstGeom prst="rect">
            <a:avLst/>
          </a:prstGeom>
          <a:solidFill>
            <a:srgbClr val="234385"/>
          </a:solidFill>
          <a:ln w="25400" cap="flat" cmpd="sng">
            <a:solidFill>
              <a:srgbClr val="234386"/>
            </a:solidFill>
            <a:prstDash val="solid"/>
            <a:round/>
            <a:headEnd type="none" w="sm" len="sm"/>
            <a:tailEnd type="none" w="sm" len="sm"/>
          </a:ln>
        </p:spPr>
        <p:txBody>
          <a:bodyPr spcFirstLastPara="1" wrap="square" lIns="22850" tIns="22850" rIns="22850" bIns="22850" anchor="ctr" anchorCtr="0">
            <a:noAutofit/>
          </a:bodyPr>
          <a:lstStyle/>
          <a:p>
            <a:pPr marL="0" marR="0" lvl="0" indent="0" algn="ctr" rtl="0">
              <a:lnSpc>
                <a:spcPct val="100000"/>
              </a:lnSpc>
              <a:spcBef>
                <a:spcPts val="0"/>
              </a:spcBef>
              <a:spcAft>
                <a:spcPts val="0"/>
              </a:spcAft>
              <a:buClr>
                <a:srgbClr val="F46524"/>
              </a:buClr>
              <a:buSzPts val="700"/>
              <a:buFont typeface="Arial"/>
              <a:buNone/>
            </a:pPr>
            <a:endParaRPr sz="700" b="0" i="0" u="none" strike="noStrike" cap="none">
              <a:solidFill>
                <a:srgbClr val="FFFFFF"/>
              </a:solidFill>
              <a:latin typeface="Arial"/>
              <a:ea typeface="Arial"/>
              <a:cs typeface="Arial"/>
              <a:sym typeface="Arial"/>
            </a:endParaRPr>
          </a:p>
        </p:txBody>
      </p:sp>
      <p:sp>
        <p:nvSpPr>
          <p:cNvPr id="75" name="Google Shape;75;p21"/>
          <p:cNvSpPr txBox="1">
            <a:spLocks noGrp="1"/>
          </p:cNvSpPr>
          <p:nvPr>
            <p:ph type="body" idx="1"/>
          </p:nvPr>
        </p:nvSpPr>
        <p:spPr>
          <a:xfrm>
            <a:off x="5055650" y="1661246"/>
            <a:ext cx="3530100" cy="1821900"/>
          </a:xfrm>
          <a:prstGeom prst="rect">
            <a:avLst/>
          </a:prstGeom>
          <a:noFill/>
          <a:ln>
            <a:noFill/>
          </a:ln>
        </p:spPr>
        <p:txBody>
          <a:bodyPr spcFirstLastPara="1" wrap="square" lIns="91400" tIns="91400" rIns="91400" bIns="91400" anchor="t" anchorCtr="0">
            <a:normAutofit/>
          </a:bodyPr>
          <a:lstStyle/>
          <a:p>
            <a:pPr marL="228600" marR="0" lvl="0" indent="-222250" algn="l" rtl="0">
              <a:lnSpc>
                <a:spcPct val="150000"/>
              </a:lnSpc>
              <a:spcBef>
                <a:spcPts val="0"/>
              </a:spcBef>
              <a:spcAft>
                <a:spcPts val="0"/>
              </a:spcAft>
              <a:buClr>
                <a:srgbClr val="FFFFFF"/>
              </a:buClr>
              <a:buSzPts val="1700"/>
              <a:buFont typeface="Roboto Medium"/>
              <a:buAutoNum type="arabicPeriod"/>
            </a:pPr>
            <a:r>
              <a:rPr lang="fr" sz="1700" b="0" i="0" u="none" strike="noStrike" cap="none">
                <a:solidFill>
                  <a:srgbClr val="FFFFFF"/>
                </a:solidFill>
                <a:latin typeface="Roboto Medium"/>
                <a:ea typeface="Roboto Medium"/>
                <a:cs typeface="Roboto Medium"/>
                <a:sym typeface="Roboto Medium"/>
              </a:rPr>
              <a:t>L’évolution des espèces</a:t>
            </a:r>
            <a:endParaRPr sz="1700" b="0" i="0" u="none" strike="noStrike" cap="none">
              <a:solidFill>
                <a:srgbClr val="FFFFFF"/>
              </a:solidFill>
              <a:latin typeface="Roboto Medium"/>
              <a:ea typeface="Roboto Medium"/>
              <a:cs typeface="Roboto Medium"/>
              <a:sym typeface="Roboto Medium"/>
            </a:endParaRPr>
          </a:p>
          <a:p>
            <a:pPr marL="228600" marR="0" lvl="0" indent="-222250" algn="l" rtl="0">
              <a:lnSpc>
                <a:spcPct val="150000"/>
              </a:lnSpc>
              <a:spcBef>
                <a:spcPts val="0"/>
              </a:spcBef>
              <a:spcAft>
                <a:spcPts val="0"/>
              </a:spcAft>
              <a:buClr>
                <a:srgbClr val="FFFFFF"/>
              </a:buClr>
              <a:buSzPts val="1700"/>
              <a:buFont typeface="Roboto Medium"/>
              <a:buAutoNum type="arabicPeriod"/>
            </a:pPr>
            <a:r>
              <a:rPr lang="fr" sz="1700" b="0" i="0" u="none" strike="noStrike" cap="none">
                <a:solidFill>
                  <a:srgbClr val="FFFFFF"/>
                </a:solidFill>
                <a:latin typeface="Roboto Medium"/>
                <a:ea typeface="Roboto Medium"/>
                <a:cs typeface="Roboto Medium"/>
                <a:sym typeface="Roboto Medium"/>
              </a:rPr>
              <a:t>Contexte du projet</a:t>
            </a:r>
            <a:endParaRPr sz="1700" b="0" i="0" u="none" strike="noStrike" cap="none">
              <a:solidFill>
                <a:srgbClr val="FFFFFF"/>
              </a:solidFill>
              <a:latin typeface="Roboto Medium"/>
              <a:ea typeface="Roboto Medium"/>
              <a:cs typeface="Roboto Medium"/>
              <a:sym typeface="Roboto Medium"/>
            </a:endParaRPr>
          </a:p>
          <a:p>
            <a:pPr marL="228600" marR="0" lvl="0" indent="-222250" algn="l" rtl="0">
              <a:lnSpc>
                <a:spcPct val="150000"/>
              </a:lnSpc>
              <a:spcBef>
                <a:spcPts val="0"/>
              </a:spcBef>
              <a:spcAft>
                <a:spcPts val="0"/>
              </a:spcAft>
              <a:buClr>
                <a:srgbClr val="FFFFFF"/>
              </a:buClr>
              <a:buSzPts val="1700"/>
              <a:buFont typeface="Roboto Medium"/>
              <a:buAutoNum type="arabicPeriod"/>
            </a:pPr>
            <a:r>
              <a:rPr lang="fr" sz="1700" b="0" i="0" u="none" strike="noStrike" cap="none">
                <a:solidFill>
                  <a:srgbClr val="FFFFFF"/>
                </a:solidFill>
                <a:latin typeface="Roboto Medium"/>
                <a:ea typeface="Roboto Medium"/>
                <a:cs typeface="Roboto Medium"/>
                <a:sym typeface="Roboto Medium"/>
              </a:rPr>
              <a:t>Les algorithmes génétiques</a:t>
            </a:r>
            <a:endParaRPr sz="1700" b="0" i="0" u="none" strike="noStrike" cap="none">
              <a:solidFill>
                <a:srgbClr val="FFFFFF"/>
              </a:solidFill>
              <a:latin typeface="Roboto Medium"/>
              <a:ea typeface="Roboto Medium"/>
              <a:cs typeface="Roboto Medium"/>
              <a:sym typeface="Roboto Medium"/>
            </a:endParaRPr>
          </a:p>
          <a:p>
            <a:pPr marL="228600" marR="0" lvl="0" indent="-222250" algn="l" rtl="0">
              <a:lnSpc>
                <a:spcPct val="150000"/>
              </a:lnSpc>
              <a:spcBef>
                <a:spcPts val="0"/>
              </a:spcBef>
              <a:spcAft>
                <a:spcPts val="0"/>
              </a:spcAft>
              <a:buClr>
                <a:srgbClr val="FFFFFF"/>
              </a:buClr>
              <a:buSzPts val="1700"/>
              <a:buFont typeface="Roboto Medium"/>
              <a:buAutoNum type="arabicPeriod"/>
            </a:pPr>
            <a:r>
              <a:rPr lang="fr" sz="1700" b="0" i="0" u="none" strike="noStrike" cap="none">
                <a:solidFill>
                  <a:srgbClr val="FFFFFF"/>
                </a:solidFill>
                <a:latin typeface="Roboto Medium"/>
                <a:ea typeface="Roboto Medium"/>
                <a:cs typeface="Roboto Medium"/>
                <a:sym typeface="Roboto Medium"/>
              </a:rPr>
              <a:t>Attendu de projet</a:t>
            </a:r>
            <a:endParaRPr sz="1700" b="0" i="0" u="none" strike="noStrike" cap="none">
              <a:solidFill>
                <a:srgbClr val="FFFFFF"/>
              </a:solidFill>
              <a:latin typeface="Roboto Medium"/>
              <a:ea typeface="Roboto Medium"/>
              <a:cs typeface="Roboto Medium"/>
              <a:sym typeface="Roboto Medium"/>
            </a:endParaRPr>
          </a:p>
        </p:txBody>
      </p:sp>
      <p:pic>
        <p:nvPicPr>
          <p:cNvPr id="76" name="Google Shape;76;p21"/>
          <p:cNvPicPr preferRelativeResize="0"/>
          <p:nvPr/>
        </p:nvPicPr>
        <p:blipFill rotWithShape="1">
          <a:blip r:embed="rId3">
            <a:alphaModFix/>
          </a:blip>
          <a:srcRect/>
          <a:stretch/>
        </p:blipFill>
        <p:spPr>
          <a:xfrm>
            <a:off x="500231" y="152486"/>
            <a:ext cx="2001371" cy="3591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9"/>
        <p:cNvGrpSpPr/>
        <p:nvPr/>
      </p:nvGrpSpPr>
      <p:grpSpPr>
        <a:xfrm>
          <a:off x="0" y="0"/>
          <a:ext cx="0" cy="0"/>
          <a:chOff x="0" y="0"/>
          <a:chExt cx="0" cy="0"/>
        </a:xfrm>
      </p:grpSpPr>
      <p:sp>
        <p:nvSpPr>
          <p:cNvPr id="270" name="Google Shape;270;p39"/>
          <p:cNvSpPr txBox="1"/>
          <p:nvPr/>
        </p:nvSpPr>
        <p:spPr>
          <a:xfrm>
            <a:off x="3306225" y="276200"/>
            <a:ext cx="5505000" cy="172500"/>
          </a:xfrm>
          <a:prstGeom prst="rect">
            <a:avLst/>
          </a:prstGeom>
          <a:noFill/>
          <a:ln>
            <a:noFill/>
          </a:ln>
        </p:spPr>
        <p:txBody>
          <a:bodyPr spcFirstLastPara="1" wrap="square" lIns="0" tIns="0" rIns="0" bIns="0" anchor="t" anchorCtr="0">
            <a:spAutoFit/>
          </a:bodyPr>
          <a:lstStyle/>
          <a:p>
            <a:pPr marL="0" marR="0" lvl="0" indent="0" algn="r" rtl="0">
              <a:lnSpc>
                <a:spcPct val="70000"/>
              </a:lnSpc>
              <a:spcBef>
                <a:spcPts val="0"/>
              </a:spcBef>
              <a:spcAft>
                <a:spcPts val="0"/>
              </a:spcAft>
              <a:buClr>
                <a:srgbClr val="263E92"/>
              </a:buClr>
              <a:buSzPts val="1600"/>
              <a:buFont typeface="Roboto Slab"/>
              <a:buNone/>
            </a:pPr>
            <a:r>
              <a:rPr lang="fr" sz="1600" b="1" i="0" u="none" strike="noStrike" cap="none">
                <a:solidFill>
                  <a:srgbClr val="263E92"/>
                </a:solidFill>
                <a:latin typeface="Roboto Slab"/>
                <a:ea typeface="Roboto Slab"/>
                <a:cs typeface="Roboto Slab"/>
                <a:sym typeface="Roboto Slab"/>
              </a:rPr>
              <a:t>L’algorithme génétique / </a:t>
            </a:r>
            <a:r>
              <a:rPr lang="fr" sz="1600" b="0" i="0" u="none" strike="noStrike" cap="none">
                <a:solidFill>
                  <a:srgbClr val="263E92"/>
                </a:solidFill>
                <a:latin typeface="Roboto Slab"/>
                <a:ea typeface="Roboto Slab"/>
                <a:cs typeface="Roboto Slab"/>
                <a:sym typeface="Roboto Slab"/>
              </a:rPr>
              <a:t>algorithme d’optimisation</a:t>
            </a:r>
            <a:endParaRPr sz="1600" b="0" i="0" u="none" strike="noStrike" cap="none">
              <a:solidFill>
                <a:srgbClr val="263E92"/>
              </a:solidFill>
              <a:latin typeface="Roboto Slab"/>
              <a:ea typeface="Roboto Slab"/>
              <a:cs typeface="Roboto Slab"/>
              <a:sym typeface="Roboto Slab"/>
            </a:endParaRPr>
          </a:p>
        </p:txBody>
      </p:sp>
      <p:pic>
        <p:nvPicPr>
          <p:cNvPr id="271" name="Google Shape;271;p39"/>
          <p:cNvPicPr preferRelativeResize="0"/>
          <p:nvPr/>
        </p:nvPicPr>
        <p:blipFill rotWithShape="1">
          <a:blip r:embed="rId3">
            <a:alphaModFix/>
          </a:blip>
          <a:srcRect/>
          <a:stretch/>
        </p:blipFill>
        <p:spPr>
          <a:xfrm>
            <a:off x="500231" y="152486"/>
            <a:ext cx="2022438" cy="362981"/>
          </a:xfrm>
          <a:prstGeom prst="rect">
            <a:avLst/>
          </a:prstGeom>
          <a:noFill/>
          <a:ln>
            <a:noFill/>
          </a:ln>
        </p:spPr>
      </p:pic>
      <p:pic>
        <p:nvPicPr>
          <p:cNvPr id="272" name="Google Shape;272;p39"/>
          <p:cNvPicPr preferRelativeResize="0"/>
          <p:nvPr/>
        </p:nvPicPr>
        <p:blipFill rotWithShape="1">
          <a:blip r:embed="rId4">
            <a:alphaModFix/>
          </a:blip>
          <a:srcRect/>
          <a:stretch/>
        </p:blipFill>
        <p:spPr>
          <a:xfrm>
            <a:off x="917843" y="645047"/>
            <a:ext cx="2239142" cy="4390003"/>
          </a:xfrm>
          <a:prstGeom prst="rect">
            <a:avLst/>
          </a:prstGeom>
          <a:noFill/>
          <a:ln>
            <a:noFill/>
          </a:ln>
        </p:spPr>
      </p:pic>
      <p:sp>
        <p:nvSpPr>
          <p:cNvPr id="273" name="Google Shape;273;p39"/>
          <p:cNvSpPr txBox="1"/>
          <p:nvPr/>
        </p:nvSpPr>
        <p:spPr>
          <a:xfrm>
            <a:off x="4197175" y="1061675"/>
            <a:ext cx="4317000" cy="37161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fr" sz="1400" b="1" i="0" u="none" strike="noStrike" cap="none">
                <a:solidFill>
                  <a:srgbClr val="000000"/>
                </a:solidFill>
                <a:latin typeface="Roboto"/>
                <a:ea typeface="Roboto"/>
                <a:cs typeface="Roboto"/>
                <a:sym typeface="Roboto"/>
              </a:rPr>
              <a:t>Pour </a:t>
            </a:r>
            <a:r>
              <a:rPr lang="fr" sz="1400" b="1" i="0" u="none" strike="noStrike" cap="none">
                <a:solidFill>
                  <a:srgbClr val="263E92"/>
                </a:solidFill>
                <a:latin typeface="Roboto"/>
                <a:ea typeface="Roboto"/>
                <a:cs typeface="Roboto"/>
                <a:sym typeface="Roboto"/>
              </a:rPr>
              <a:t>n</a:t>
            </a:r>
            <a:r>
              <a:rPr lang="fr" sz="1400" b="1" i="0" u="none" strike="noStrike" cap="none">
                <a:solidFill>
                  <a:srgbClr val="000000"/>
                </a:solidFill>
                <a:latin typeface="Roboto"/>
                <a:ea typeface="Roboto"/>
                <a:cs typeface="Roboto"/>
                <a:sym typeface="Roboto"/>
              </a:rPr>
              <a:t> générations :</a:t>
            </a:r>
            <a:endParaRPr sz="1400" b="1" i="0" u="none" strike="noStrike" cap="none">
              <a:solidFill>
                <a:srgbClr val="000000"/>
              </a:solidFill>
              <a:latin typeface="Roboto"/>
              <a:ea typeface="Roboto"/>
              <a:cs typeface="Roboto"/>
              <a:sym typeface="Roboto"/>
            </a:endParaRPr>
          </a:p>
          <a:p>
            <a:pPr marL="457200" marR="0" lvl="0" indent="-317500" algn="l" rtl="0">
              <a:lnSpc>
                <a:spcPct val="150000"/>
              </a:lnSpc>
              <a:spcBef>
                <a:spcPts val="0"/>
              </a:spcBef>
              <a:spcAft>
                <a:spcPts val="0"/>
              </a:spcAft>
              <a:buClr>
                <a:srgbClr val="000000"/>
              </a:buClr>
              <a:buSzPts val="1400"/>
              <a:buFont typeface="Roboto"/>
              <a:buChar char="➔"/>
            </a:pPr>
            <a:r>
              <a:rPr lang="fr" sz="1400" b="1" i="0" u="none" strike="noStrike" cap="none">
                <a:solidFill>
                  <a:srgbClr val="263E92"/>
                </a:solidFill>
                <a:latin typeface="Roboto"/>
                <a:ea typeface="Roboto"/>
                <a:cs typeface="Roboto"/>
                <a:sym typeface="Roboto"/>
              </a:rPr>
              <a:t>Génération</a:t>
            </a:r>
            <a:r>
              <a:rPr lang="fr" sz="1400" b="0" i="0" u="none" strike="noStrike" cap="none">
                <a:solidFill>
                  <a:srgbClr val="000000"/>
                </a:solidFill>
                <a:latin typeface="Roboto"/>
                <a:ea typeface="Roboto"/>
                <a:cs typeface="Roboto"/>
                <a:sym typeface="Roboto"/>
              </a:rPr>
              <a:t> d’une population initiale aléatoire</a:t>
            </a:r>
            <a:endParaRPr sz="1400" b="0" i="0" u="none" strike="noStrike" cap="none">
              <a:solidFill>
                <a:srgbClr val="000000"/>
              </a:solidFill>
              <a:latin typeface="Roboto"/>
              <a:ea typeface="Roboto"/>
              <a:cs typeface="Roboto"/>
              <a:sym typeface="Roboto"/>
            </a:endParaRPr>
          </a:p>
          <a:p>
            <a:pPr marL="457200" marR="0" lvl="0" indent="-317500" algn="l" rtl="0">
              <a:lnSpc>
                <a:spcPct val="150000"/>
              </a:lnSpc>
              <a:spcBef>
                <a:spcPts val="0"/>
              </a:spcBef>
              <a:spcAft>
                <a:spcPts val="0"/>
              </a:spcAft>
              <a:buClr>
                <a:srgbClr val="000000"/>
              </a:buClr>
              <a:buSzPts val="1400"/>
              <a:buFont typeface="Roboto"/>
              <a:buChar char="➔"/>
            </a:pPr>
            <a:r>
              <a:rPr lang="fr" sz="1400" b="1" i="0" u="none" strike="noStrike" cap="none">
                <a:solidFill>
                  <a:srgbClr val="263E92"/>
                </a:solidFill>
                <a:latin typeface="Roboto"/>
                <a:ea typeface="Roboto"/>
                <a:cs typeface="Roboto"/>
                <a:sym typeface="Roboto"/>
              </a:rPr>
              <a:t>Evaluation</a:t>
            </a:r>
            <a:r>
              <a:rPr lang="fr" sz="1400" b="0" i="0" u="none" strike="noStrike" cap="none">
                <a:solidFill>
                  <a:srgbClr val="000000"/>
                </a:solidFill>
                <a:latin typeface="Roboto"/>
                <a:ea typeface="Roboto"/>
                <a:cs typeface="Roboto"/>
                <a:sym typeface="Roboto"/>
              </a:rPr>
              <a:t> des individus (calcul de score de fitness, distance parcouru des abeilles)</a:t>
            </a:r>
            <a:endParaRPr sz="1400" b="0" i="0" u="none" strike="noStrike" cap="none">
              <a:solidFill>
                <a:srgbClr val="000000"/>
              </a:solidFill>
              <a:latin typeface="Roboto"/>
              <a:ea typeface="Roboto"/>
              <a:cs typeface="Roboto"/>
              <a:sym typeface="Roboto"/>
            </a:endParaRPr>
          </a:p>
          <a:p>
            <a:pPr marL="457200" marR="0" lvl="0" indent="-317500" algn="l" rtl="0">
              <a:lnSpc>
                <a:spcPct val="150000"/>
              </a:lnSpc>
              <a:spcBef>
                <a:spcPts val="0"/>
              </a:spcBef>
              <a:spcAft>
                <a:spcPts val="0"/>
              </a:spcAft>
              <a:buClr>
                <a:srgbClr val="000000"/>
              </a:buClr>
              <a:buSzPts val="1400"/>
              <a:buFont typeface="Roboto"/>
              <a:buChar char="➔"/>
            </a:pPr>
            <a:r>
              <a:rPr lang="fr" sz="1400" b="1" i="0" u="none" strike="noStrike" cap="none">
                <a:solidFill>
                  <a:srgbClr val="263E92"/>
                </a:solidFill>
                <a:latin typeface="Roboto"/>
                <a:ea typeface="Roboto"/>
                <a:cs typeface="Roboto"/>
                <a:sym typeface="Roboto"/>
              </a:rPr>
              <a:t>Sélection</a:t>
            </a:r>
            <a:r>
              <a:rPr lang="fr" sz="1400" b="0" i="0" u="none" strike="noStrike" cap="none">
                <a:solidFill>
                  <a:srgbClr val="000000"/>
                </a:solidFill>
                <a:latin typeface="Roboto"/>
                <a:ea typeface="Roboto"/>
                <a:cs typeface="Roboto"/>
                <a:sym typeface="Roboto"/>
              </a:rPr>
              <a:t> des individus les plus adaptés à l’environnement</a:t>
            </a:r>
            <a:endParaRPr sz="1400" b="0" i="0" u="none" strike="noStrike" cap="none">
              <a:solidFill>
                <a:srgbClr val="000000"/>
              </a:solidFill>
              <a:latin typeface="Roboto"/>
              <a:ea typeface="Roboto"/>
              <a:cs typeface="Roboto"/>
              <a:sym typeface="Roboto"/>
            </a:endParaRPr>
          </a:p>
          <a:p>
            <a:pPr marL="457200" marR="0" lvl="0" indent="-317500" algn="l" rtl="0">
              <a:lnSpc>
                <a:spcPct val="150000"/>
              </a:lnSpc>
              <a:spcBef>
                <a:spcPts val="0"/>
              </a:spcBef>
              <a:spcAft>
                <a:spcPts val="0"/>
              </a:spcAft>
              <a:buClr>
                <a:srgbClr val="000000"/>
              </a:buClr>
              <a:buSzPts val="1400"/>
              <a:buFont typeface="Roboto"/>
              <a:buChar char="➔"/>
            </a:pPr>
            <a:r>
              <a:rPr lang="fr" sz="1400" b="1" i="0" u="none" strike="noStrike" cap="none">
                <a:solidFill>
                  <a:srgbClr val="263E92"/>
                </a:solidFill>
                <a:latin typeface="Roboto"/>
                <a:ea typeface="Roboto"/>
                <a:cs typeface="Roboto"/>
                <a:sym typeface="Roboto"/>
              </a:rPr>
              <a:t>Croissement</a:t>
            </a:r>
            <a:r>
              <a:rPr lang="fr" sz="1400" b="0" i="0" u="none" strike="noStrike" cap="none">
                <a:solidFill>
                  <a:srgbClr val="000000"/>
                </a:solidFill>
                <a:latin typeface="Roboto"/>
                <a:ea typeface="Roboto"/>
                <a:cs typeface="Roboto"/>
                <a:sym typeface="Roboto"/>
              </a:rPr>
              <a:t> des individus précédemment sélectionnés (reproduction)</a:t>
            </a:r>
            <a:endParaRPr sz="1400" b="0" i="0" u="none" strike="noStrike" cap="none">
              <a:solidFill>
                <a:srgbClr val="000000"/>
              </a:solidFill>
              <a:latin typeface="Roboto"/>
              <a:ea typeface="Roboto"/>
              <a:cs typeface="Roboto"/>
              <a:sym typeface="Roboto"/>
            </a:endParaRPr>
          </a:p>
          <a:p>
            <a:pPr marL="457200" marR="0" lvl="0" indent="-317500" algn="l" rtl="0">
              <a:lnSpc>
                <a:spcPct val="150000"/>
              </a:lnSpc>
              <a:spcBef>
                <a:spcPts val="0"/>
              </a:spcBef>
              <a:spcAft>
                <a:spcPts val="0"/>
              </a:spcAft>
              <a:buClr>
                <a:srgbClr val="000000"/>
              </a:buClr>
              <a:buSzPts val="1400"/>
              <a:buFont typeface="Roboto"/>
              <a:buChar char="➔"/>
            </a:pPr>
            <a:r>
              <a:rPr lang="fr" sz="1400" b="1" i="0" u="none" strike="noStrike" cap="none">
                <a:solidFill>
                  <a:srgbClr val="263E92"/>
                </a:solidFill>
                <a:latin typeface="Roboto"/>
                <a:ea typeface="Roboto"/>
                <a:cs typeface="Roboto"/>
                <a:sym typeface="Roboto"/>
              </a:rPr>
              <a:t>Mutation</a:t>
            </a:r>
            <a:r>
              <a:rPr lang="fr" sz="1400" b="0" i="0" u="none" strike="noStrike" cap="none">
                <a:solidFill>
                  <a:srgbClr val="000000"/>
                </a:solidFill>
                <a:latin typeface="Roboto"/>
                <a:ea typeface="Roboto"/>
                <a:cs typeface="Roboto"/>
                <a:sym typeface="Roboto"/>
              </a:rPr>
              <a:t> de certains individus</a:t>
            </a:r>
            <a:endParaRPr sz="1400" b="0" i="0" u="none" strike="noStrike" cap="none">
              <a:solidFill>
                <a:srgbClr val="000000"/>
              </a:solidFill>
              <a:latin typeface="Roboto"/>
              <a:ea typeface="Roboto"/>
              <a:cs typeface="Roboto"/>
              <a:sym typeface="Roboto"/>
            </a:endParaRPr>
          </a:p>
          <a:p>
            <a:pPr marL="457200" marR="0" lvl="0" indent="-317500" algn="l" rtl="0">
              <a:lnSpc>
                <a:spcPct val="150000"/>
              </a:lnSpc>
              <a:spcBef>
                <a:spcPts val="0"/>
              </a:spcBef>
              <a:spcAft>
                <a:spcPts val="0"/>
              </a:spcAft>
              <a:buClr>
                <a:srgbClr val="000000"/>
              </a:buClr>
              <a:buSzPts val="1400"/>
              <a:buFont typeface="Roboto"/>
              <a:buChar char="➔"/>
            </a:pPr>
            <a:r>
              <a:rPr lang="fr" sz="1400" b="1" i="0" u="none" strike="noStrike" cap="none">
                <a:solidFill>
                  <a:srgbClr val="263E92"/>
                </a:solidFill>
                <a:latin typeface="Roboto"/>
                <a:ea typeface="Roboto"/>
                <a:cs typeface="Roboto"/>
                <a:sym typeface="Roboto"/>
              </a:rPr>
              <a:t>Recommencer</a:t>
            </a:r>
            <a:r>
              <a:rPr lang="fr" sz="1400" b="0" i="0" u="none" strike="noStrike" cap="none">
                <a:solidFill>
                  <a:srgbClr val="000000"/>
                </a:solidFill>
                <a:latin typeface="Roboto"/>
                <a:ea typeface="Roboto"/>
                <a:cs typeface="Roboto"/>
                <a:sym typeface="Roboto"/>
              </a:rPr>
              <a:t> sur la nouvelle génération </a:t>
            </a:r>
            <a:endParaRPr sz="1400" b="0" i="0" u="none" strike="noStrike" cap="none">
              <a:solidFill>
                <a:srgbClr val="000000"/>
              </a:solidFill>
              <a:latin typeface="Roboto"/>
              <a:ea typeface="Roboto"/>
              <a:cs typeface="Roboto"/>
              <a:sym typeface="Roboto"/>
            </a:endParaRPr>
          </a:p>
          <a:p>
            <a:pPr marL="0" marR="0" lvl="0" indent="0" algn="l" rtl="0">
              <a:lnSpc>
                <a:spcPct val="150000"/>
              </a:lnSpc>
              <a:spcBef>
                <a:spcPts val="0"/>
              </a:spcBef>
              <a:spcAft>
                <a:spcPts val="0"/>
              </a:spcAft>
              <a:buClr>
                <a:srgbClr val="000000"/>
              </a:buClr>
              <a:buSzPts val="1400"/>
              <a:buFont typeface="Arial"/>
              <a:buNone/>
            </a:pPr>
            <a:r>
              <a:rPr lang="fr" sz="1400" b="0" i="0" u="none" strike="noStrike" cap="none">
                <a:solidFill>
                  <a:srgbClr val="000000"/>
                </a:solidFill>
                <a:latin typeface="Roboto"/>
                <a:ea typeface="Roboto"/>
                <a:cs typeface="Roboto"/>
                <a:sym typeface="Roboto"/>
              </a:rPr>
              <a:t>Analyse des résultats</a:t>
            </a:r>
            <a:endParaRPr sz="1400" b="0" i="0" u="none" strike="noStrike" cap="none">
              <a:solidFill>
                <a:srgbClr val="000000"/>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7"/>
        <p:cNvGrpSpPr/>
        <p:nvPr/>
      </p:nvGrpSpPr>
      <p:grpSpPr>
        <a:xfrm>
          <a:off x="0" y="0"/>
          <a:ext cx="0" cy="0"/>
          <a:chOff x="0" y="0"/>
          <a:chExt cx="0" cy="0"/>
        </a:xfrm>
      </p:grpSpPr>
      <p:sp>
        <p:nvSpPr>
          <p:cNvPr id="278" name="Google Shape;278;p40"/>
          <p:cNvSpPr txBox="1"/>
          <p:nvPr/>
        </p:nvSpPr>
        <p:spPr>
          <a:xfrm>
            <a:off x="2875500" y="276200"/>
            <a:ext cx="5935800" cy="344700"/>
          </a:xfrm>
          <a:prstGeom prst="rect">
            <a:avLst/>
          </a:prstGeom>
          <a:noFill/>
          <a:ln>
            <a:noFill/>
          </a:ln>
        </p:spPr>
        <p:txBody>
          <a:bodyPr spcFirstLastPara="1" wrap="square" lIns="0" tIns="0" rIns="0" bIns="0" anchor="t" anchorCtr="0">
            <a:spAutoFit/>
          </a:bodyPr>
          <a:lstStyle/>
          <a:p>
            <a:pPr marL="0" marR="0" lvl="0" indent="0" algn="r" rtl="0">
              <a:lnSpc>
                <a:spcPct val="70000"/>
              </a:lnSpc>
              <a:spcBef>
                <a:spcPts val="0"/>
              </a:spcBef>
              <a:spcAft>
                <a:spcPts val="0"/>
              </a:spcAft>
              <a:buClr>
                <a:srgbClr val="263E92"/>
              </a:buClr>
              <a:buSzPts val="1600"/>
              <a:buFont typeface="Roboto Slab"/>
              <a:buNone/>
            </a:pPr>
            <a:r>
              <a:rPr lang="fr" sz="1600" b="1" i="0" u="none" strike="noStrike" cap="none">
                <a:solidFill>
                  <a:srgbClr val="263E92"/>
                </a:solidFill>
                <a:latin typeface="Roboto Slab"/>
                <a:ea typeface="Roboto Slab"/>
                <a:cs typeface="Roboto Slab"/>
                <a:sym typeface="Roboto Slab"/>
              </a:rPr>
              <a:t>L’algorithme génétique / </a:t>
            </a:r>
            <a:r>
              <a:rPr lang="fr" sz="1600" b="0" i="0" u="none" strike="noStrike" cap="none">
                <a:solidFill>
                  <a:srgbClr val="263E92"/>
                </a:solidFill>
                <a:latin typeface="Roboto Slab"/>
                <a:ea typeface="Roboto Slab"/>
                <a:cs typeface="Roboto Slab"/>
                <a:sym typeface="Roboto Slab"/>
              </a:rPr>
              <a:t>Résolution de la problématique</a:t>
            </a:r>
            <a:endParaRPr sz="1600" b="0" i="0" u="none" strike="noStrike" cap="none">
              <a:solidFill>
                <a:srgbClr val="263E92"/>
              </a:solidFill>
              <a:latin typeface="Roboto Slab"/>
              <a:ea typeface="Roboto Slab"/>
              <a:cs typeface="Roboto Slab"/>
              <a:sym typeface="Roboto Slab"/>
            </a:endParaRPr>
          </a:p>
          <a:p>
            <a:pPr marL="0" marR="0" lvl="0" indent="0" algn="r" rtl="0">
              <a:lnSpc>
                <a:spcPct val="70000"/>
              </a:lnSpc>
              <a:spcBef>
                <a:spcPts val="0"/>
              </a:spcBef>
              <a:spcAft>
                <a:spcPts val="0"/>
              </a:spcAft>
              <a:buClr>
                <a:srgbClr val="263E92"/>
              </a:buClr>
              <a:buSzPts val="1600"/>
              <a:buFont typeface="Roboto Slab"/>
              <a:buNone/>
            </a:pPr>
            <a:endParaRPr sz="1600" b="1" i="0" u="none" strike="noStrike" cap="none">
              <a:solidFill>
                <a:srgbClr val="263E92"/>
              </a:solidFill>
              <a:latin typeface="Roboto Slab"/>
              <a:ea typeface="Roboto Slab"/>
              <a:cs typeface="Roboto Slab"/>
              <a:sym typeface="Roboto Slab"/>
            </a:endParaRPr>
          </a:p>
        </p:txBody>
      </p:sp>
      <p:pic>
        <p:nvPicPr>
          <p:cNvPr id="279" name="Google Shape;279;p40"/>
          <p:cNvPicPr preferRelativeResize="0"/>
          <p:nvPr/>
        </p:nvPicPr>
        <p:blipFill rotWithShape="1">
          <a:blip r:embed="rId3">
            <a:alphaModFix/>
          </a:blip>
          <a:srcRect/>
          <a:stretch/>
        </p:blipFill>
        <p:spPr>
          <a:xfrm>
            <a:off x="500231" y="152486"/>
            <a:ext cx="2022438" cy="362981"/>
          </a:xfrm>
          <a:prstGeom prst="rect">
            <a:avLst/>
          </a:prstGeom>
          <a:noFill/>
          <a:ln>
            <a:noFill/>
          </a:ln>
        </p:spPr>
      </p:pic>
      <p:pic>
        <p:nvPicPr>
          <p:cNvPr id="280" name="Google Shape;280;p40"/>
          <p:cNvPicPr preferRelativeResize="0"/>
          <p:nvPr/>
        </p:nvPicPr>
        <p:blipFill rotWithShape="1">
          <a:blip r:embed="rId4">
            <a:alphaModFix/>
          </a:blip>
          <a:srcRect b="41190"/>
          <a:stretch/>
        </p:blipFill>
        <p:spPr>
          <a:xfrm>
            <a:off x="266700" y="715024"/>
            <a:ext cx="2065875" cy="3081450"/>
          </a:xfrm>
          <a:prstGeom prst="rect">
            <a:avLst/>
          </a:prstGeom>
          <a:noFill/>
          <a:ln>
            <a:noFill/>
          </a:ln>
        </p:spPr>
      </p:pic>
      <p:sp>
        <p:nvSpPr>
          <p:cNvPr id="281" name="Google Shape;281;p40"/>
          <p:cNvSpPr txBox="1"/>
          <p:nvPr/>
        </p:nvSpPr>
        <p:spPr>
          <a:xfrm>
            <a:off x="3227925" y="1038650"/>
            <a:ext cx="5164500" cy="595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fr" sz="1400" b="0" i="0" u="none" strike="noStrike" cap="none">
                <a:solidFill>
                  <a:srgbClr val="000000"/>
                </a:solidFill>
                <a:latin typeface="Arial"/>
                <a:ea typeface="Arial"/>
                <a:cs typeface="Arial"/>
                <a:sym typeface="Arial"/>
              </a:rPr>
              <a:t>Qu’est ce que le génome d’une abeille dans notre cas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C’est l’ordre des fleurs (coordonnées x,y)  dans une liste.</a:t>
            </a:r>
            <a:endParaRPr sz="1400" b="0" i="0" u="none" strike="noStrike" cap="none">
              <a:solidFill>
                <a:srgbClr val="000000"/>
              </a:solidFill>
              <a:latin typeface="Arial"/>
              <a:ea typeface="Arial"/>
              <a:cs typeface="Arial"/>
              <a:sym typeface="Arial"/>
            </a:endParaRPr>
          </a:p>
        </p:txBody>
      </p:sp>
      <p:pic>
        <p:nvPicPr>
          <p:cNvPr id="282" name="Google Shape;282;p40"/>
          <p:cNvPicPr preferRelativeResize="0"/>
          <p:nvPr/>
        </p:nvPicPr>
        <p:blipFill rotWithShape="1">
          <a:blip r:embed="rId5">
            <a:alphaModFix/>
          </a:blip>
          <a:srcRect/>
          <a:stretch/>
        </p:blipFill>
        <p:spPr>
          <a:xfrm>
            <a:off x="3466050" y="1438625"/>
            <a:ext cx="5000624" cy="1634250"/>
          </a:xfrm>
          <a:prstGeom prst="rect">
            <a:avLst/>
          </a:prstGeom>
          <a:noFill/>
          <a:ln>
            <a:noFill/>
          </a:ln>
        </p:spPr>
      </p:pic>
      <p:sp>
        <p:nvSpPr>
          <p:cNvPr id="283" name="Google Shape;283;p40"/>
          <p:cNvSpPr txBox="1"/>
          <p:nvPr/>
        </p:nvSpPr>
        <p:spPr>
          <a:xfrm>
            <a:off x="3306225" y="3217025"/>
            <a:ext cx="5164500" cy="595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fr" sz="1400" b="0" i="0" u="none" strike="noStrike" cap="none">
                <a:solidFill>
                  <a:srgbClr val="000000"/>
                </a:solidFill>
                <a:latin typeface="Arial"/>
                <a:ea typeface="Arial"/>
                <a:cs typeface="Arial"/>
                <a:sym typeface="Arial"/>
              </a:rPr>
              <a:t>Comment évaluer une abeille par rapport au reste de la population  ?</a:t>
            </a:r>
            <a:endParaRPr sz="1400" b="0" i="0" u="none" strike="noStrike" cap="none">
              <a:solidFill>
                <a:srgbClr val="000000"/>
              </a:solidFill>
              <a:latin typeface="Arial"/>
              <a:ea typeface="Arial"/>
              <a:cs typeface="Arial"/>
              <a:sym typeface="Arial"/>
            </a:endParaRPr>
          </a:p>
        </p:txBody>
      </p:sp>
      <p:pic>
        <p:nvPicPr>
          <p:cNvPr id="284" name="Google Shape;284;p40"/>
          <p:cNvPicPr preferRelativeResize="0"/>
          <p:nvPr/>
        </p:nvPicPr>
        <p:blipFill rotWithShape="1">
          <a:blip r:embed="rId6">
            <a:alphaModFix/>
          </a:blip>
          <a:srcRect/>
          <a:stretch/>
        </p:blipFill>
        <p:spPr>
          <a:xfrm>
            <a:off x="1989600" y="3491875"/>
            <a:ext cx="7254774" cy="1373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8"/>
        <p:cNvGrpSpPr/>
        <p:nvPr/>
      </p:nvGrpSpPr>
      <p:grpSpPr>
        <a:xfrm>
          <a:off x="0" y="0"/>
          <a:ext cx="0" cy="0"/>
          <a:chOff x="0" y="0"/>
          <a:chExt cx="0" cy="0"/>
        </a:xfrm>
      </p:grpSpPr>
      <p:sp>
        <p:nvSpPr>
          <p:cNvPr id="289" name="Google Shape;289;p41"/>
          <p:cNvSpPr txBox="1"/>
          <p:nvPr/>
        </p:nvSpPr>
        <p:spPr>
          <a:xfrm>
            <a:off x="2837400" y="276200"/>
            <a:ext cx="5973900" cy="517200"/>
          </a:xfrm>
          <a:prstGeom prst="rect">
            <a:avLst/>
          </a:prstGeom>
          <a:noFill/>
          <a:ln>
            <a:noFill/>
          </a:ln>
        </p:spPr>
        <p:txBody>
          <a:bodyPr spcFirstLastPara="1" wrap="square" lIns="0" tIns="0" rIns="0" bIns="0" anchor="t" anchorCtr="0">
            <a:spAutoFit/>
          </a:bodyPr>
          <a:lstStyle/>
          <a:p>
            <a:pPr marL="0" marR="0" lvl="0" indent="0" algn="r" rtl="0">
              <a:lnSpc>
                <a:spcPct val="70000"/>
              </a:lnSpc>
              <a:spcBef>
                <a:spcPts val="0"/>
              </a:spcBef>
              <a:spcAft>
                <a:spcPts val="0"/>
              </a:spcAft>
              <a:buClr>
                <a:srgbClr val="263E92"/>
              </a:buClr>
              <a:buSzPts val="1600"/>
              <a:buFont typeface="Roboto Slab"/>
              <a:buNone/>
            </a:pPr>
            <a:r>
              <a:rPr lang="fr" sz="1600" b="1" i="0" u="none" strike="noStrike" cap="none">
                <a:solidFill>
                  <a:srgbClr val="263E92"/>
                </a:solidFill>
                <a:latin typeface="Roboto Slab"/>
                <a:ea typeface="Roboto Slab"/>
                <a:cs typeface="Roboto Slab"/>
                <a:sym typeface="Roboto Slab"/>
              </a:rPr>
              <a:t>L’algorithme génétique / </a:t>
            </a:r>
            <a:r>
              <a:rPr lang="fr" sz="1600" b="0" i="0" u="none" strike="noStrike" cap="none">
                <a:solidFill>
                  <a:srgbClr val="263E92"/>
                </a:solidFill>
                <a:latin typeface="Roboto Slab"/>
                <a:ea typeface="Roboto Slab"/>
                <a:cs typeface="Roboto Slab"/>
                <a:sym typeface="Roboto Slab"/>
              </a:rPr>
              <a:t>Résolution de la problématique</a:t>
            </a:r>
            <a:endParaRPr sz="1600" b="0" i="0" u="none" strike="noStrike" cap="none">
              <a:solidFill>
                <a:srgbClr val="263E92"/>
              </a:solidFill>
              <a:latin typeface="Roboto Slab"/>
              <a:ea typeface="Roboto Slab"/>
              <a:cs typeface="Roboto Slab"/>
              <a:sym typeface="Roboto Slab"/>
            </a:endParaRPr>
          </a:p>
          <a:p>
            <a:pPr marL="0" marR="0" lvl="0" indent="0" algn="r" rtl="0">
              <a:lnSpc>
                <a:spcPct val="70000"/>
              </a:lnSpc>
              <a:spcBef>
                <a:spcPts val="0"/>
              </a:spcBef>
              <a:spcAft>
                <a:spcPts val="0"/>
              </a:spcAft>
              <a:buClr>
                <a:srgbClr val="263E92"/>
              </a:buClr>
              <a:buSzPts val="1600"/>
              <a:buFont typeface="Roboto Slab"/>
              <a:buNone/>
            </a:pPr>
            <a:endParaRPr sz="1600" b="1" i="0" u="none" strike="noStrike" cap="none">
              <a:solidFill>
                <a:srgbClr val="263E92"/>
              </a:solidFill>
              <a:latin typeface="Roboto Slab"/>
              <a:ea typeface="Roboto Slab"/>
              <a:cs typeface="Roboto Slab"/>
              <a:sym typeface="Roboto Slab"/>
            </a:endParaRPr>
          </a:p>
          <a:p>
            <a:pPr marL="0" marR="0" lvl="0" indent="0" algn="r" rtl="0">
              <a:lnSpc>
                <a:spcPct val="70000"/>
              </a:lnSpc>
              <a:spcBef>
                <a:spcPts val="0"/>
              </a:spcBef>
              <a:spcAft>
                <a:spcPts val="0"/>
              </a:spcAft>
              <a:buClr>
                <a:srgbClr val="263E92"/>
              </a:buClr>
              <a:buSzPts val="1600"/>
              <a:buFont typeface="Roboto Slab"/>
              <a:buNone/>
            </a:pPr>
            <a:endParaRPr sz="1600" b="1" i="0" u="none" strike="noStrike" cap="none">
              <a:solidFill>
                <a:srgbClr val="263E92"/>
              </a:solidFill>
              <a:latin typeface="Roboto Slab"/>
              <a:ea typeface="Roboto Slab"/>
              <a:cs typeface="Roboto Slab"/>
              <a:sym typeface="Roboto Slab"/>
            </a:endParaRPr>
          </a:p>
        </p:txBody>
      </p:sp>
      <p:pic>
        <p:nvPicPr>
          <p:cNvPr id="290" name="Google Shape;290;p41"/>
          <p:cNvPicPr preferRelativeResize="0"/>
          <p:nvPr/>
        </p:nvPicPr>
        <p:blipFill rotWithShape="1">
          <a:blip r:embed="rId3">
            <a:alphaModFix/>
          </a:blip>
          <a:srcRect/>
          <a:stretch/>
        </p:blipFill>
        <p:spPr>
          <a:xfrm>
            <a:off x="500231" y="152486"/>
            <a:ext cx="2022438" cy="362981"/>
          </a:xfrm>
          <a:prstGeom prst="rect">
            <a:avLst/>
          </a:prstGeom>
          <a:noFill/>
          <a:ln>
            <a:noFill/>
          </a:ln>
        </p:spPr>
      </p:pic>
      <p:pic>
        <p:nvPicPr>
          <p:cNvPr id="291" name="Google Shape;291;p41"/>
          <p:cNvPicPr preferRelativeResize="0"/>
          <p:nvPr/>
        </p:nvPicPr>
        <p:blipFill rotWithShape="1">
          <a:blip r:embed="rId4">
            <a:alphaModFix/>
          </a:blip>
          <a:srcRect l="8170" t="8673" r="8801" b="5282"/>
          <a:stretch/>
        </p:blipFill>
        <p:spPr>
          <a:xfrm>
            <a:off x="856200" y="960400"/>
            <a:ext cx="7505702" cy="3807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2"/>
          <p:cNvSpPr txBox="1"/>
          <p:nvPr/>
        </p:nvSpPr>
        <p:spPr>
          <a:xfrm>
            <a:off x="4572000" y="276197"/>
            <a:ext cx="4163100" cy="172500"/>
          </a:xfrm>
          <a:prstGeom prst="rect">
            <a:avLst/>
          </a:prstGeom>
          <a:noFill/>
          <a:ln>
            <a:noFill/>
          </a:ln>
        </p:spPr>
        <p:txBody>
          <a:bodyPr spcFirstLastPara="1" wrap="square" lIns="0" tIns="0" rIns="0" bIns="0" anchor="t" anchorCtr="0">
            <a:spAutoFit/>
          </a:bodyPr>
          <a:lstStyle/>
          <a:p>
            <a:pPr marL="0" marR="0" lvl="0" indent="0" algn="r" rtl="0">
              <a:lnSpc>
                <a:spcPct val="70000"/>
              </a:lnSpc>
              <a:spcBef>
                <a:spcPts val="0"/>
              </a:spcBef>
              <a:spcAft>
                <a:spcPts val="0"/>
              </a:spcAft>
              <a:buClr>
                <a:srgbClr val="263E92"/>
              </a:buClr>
              <a:buSzPts val="1600"/>
              <a:buFont typeface="Roboto Slab"/>
              <a:buNone/>
            </a:pPr>
            <a:r>
              <a:rPr lang="fr" sz="1600" b="1" i="0" u="none" strike="noStrike" cap="none">
                <a:solidFill>
                  <a:srgbClr val="263E92"/>
                </a:solidFill>
                <a:latin typeface="Roboto Slab"/>
                <a:ea typeface="Roboto Slab"/>
                <a:cs typeface="Roboto Slab"/>
                <a:sym typeface="Roboto Slab"/>
              </a:rPr>
              <a:t>Le miel et les abeilles / </a:t>
            </a:r>
            <a:r>
              <a:rPr lang="fr" sz="1600" b="0" i="0" u="none" strike="noStrike" cap="none">
                <a:solidFill>
                  <a:srgbClr val="263E92"/>
                </a:solidFill>
                <a:latin typeface="Roboto Slab"/>
                <a:ea typeface="Roboto Slab"/>
                <a:cs typeface="Roboto Slab"/>
                <a:sym typeface="Roboto Slab"/>
              </a:rPr>
              <a:t>l’attendu</a:t>
            </a:r>
            <a:endParaRPr sz="1600" b="0" i="0" u="none" strike="noStrike" cap="none">
              <a:solidFill>
                <a:srgbClr val="263E92"/>
              </a:solidFill>
              <a:latin typeface="Roboto Slab"/>
              <a:ea typeface="Roboto Slab"/>
              <a:cs typeface="Roboto Slab"/>
              <a:sym typeface="Roboto Slab"/>
            </a:endParaRPr>
          </a:p>
        </p:txBody>
      </p:sp>
      <p:pic>
        <p:nvPicPr>
          <p:cNvPr id="297" name="Google Shape;297;p42"/>
          <p:cNvPicPr preferRelativeResize="0"/>
          <p:nvPr/>
        </p:nvPicPr>
        <p:blipFill rotWithShape="1">
          <a:blip r:embed="rId3">
            <a:alphaModFix/>
          </a:blip>
          <a:srcRect/>
          <a:stretch/>
        </p:blipFill>
        <p:spPr>
          <a:xfrm>
            <a:off x="500231" y="152486"/>
            <a:ext cx="2022438" cy="362981"/>
          </a:xfrm>
          <a:prstGeom prst="rect">
            <a:avLst/>
          </a:prstGeom>
          <a:noFill/>
          <a:ln>
            <a:noFill/>
          </a:ln>
        </p:spPr>
      </p:pic>
      <p:sp>
        <p:nvSpPr>
          <p:cNvPr id="298" name="Google Shape;298;p42"/>
          <p:cNvSpPr txBox="1"/>
          <p:nvPr/>
        </p:nvSpPr>
        <p:spPr>
          <a:xfrm>
            <a:off x="1450800" y="1942950"/>
            <a:ext cx="6242400" cy="12576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200000"/>
              </a:lnSpc>
              <a:spcBef>
                <a:spcPts val="0"/>
              </a:spcBef>
              <a:spcAft>
                <a:spcPts val="0"/>
              </a:spcAft>
              <a:buClr>
                <a:srgbClr val="000000"/>
              </a:buClr>
              <a:buSzPts val="1600"/>
              <a:buFont typeface="Roboto"/>
              <a:buChar char="➔"/>
            </a:pPr>
            <a:r>
              <a:rPr lang="fr" sz="1600" b="0" i="0" u="none" strike="noStrike" cap="none">
                <a:solidFill>
                  <a:srgbClr val="000000"/>
                </a:solidFill>
                <a:latin typeface="Roboto"/>
                <a:ea typeface="Roboto"/>
                <a:cs typeface="Roboto"/>
                <a:sym typeface="Roboto"/>
              </a:rPr>
              <a:t>Rendu du projet ? 1 script python + un readme + graphes</a:t>
            </a:r>
            <a:endParaRPr sz="1600" b="0" i="0" u="none" strike="noStrike" cap="none">
              <a:solidFill>
                <a:srgbClr val="000000"/>
              </a:solidFill>
              <a:latin typeface="Roboto"/>
              <a:ea typeface="Roboto"/>
              <a:cs typeface="Roboto"/>
              <a:sym typeface="Roboto"/>
            </a:endParaRPr>
          </a:p>
          <a:p>
            <a:pPr marL="457200" marR="0" lvl="0" indent="-330200" algn="l" rtl="0">
              <a:lnSpc>
                <a:spcPct val="200000"/>
              </a:lnSpc>
              <a:spcBef>
                <a:spcPts val="0"/>
              </a:spcBef>
              <a:spcAft>
                <a:spcPts val="0"/>
              </a:spcAft>
              <a:buClr>
                <a:srgbClr val="000000"/>
              </a:buClr>
              <a:buSzPts val="1600"/>
              <a:buFont typeface="Roboto"/>
              <a:buChar char="➔"/>
            </a:pPr>
            <a:r>
              <a:rPr lang="fr" sz="1600" b="0" i="0" u="none" strike="noStrike" cap="none">
                <a:solidFill>
                  <a:srgbClr val="000000"/>
                </a:solidFill>
                <a:latin typeface="Roboto"/>
                <a:ea typeface="Roboto"/>
                <a:cs typeface="Roboto"/>
                <a:sym typeface="Roboto"/>
              </a:rPr>
              <a:t>Le but ? </a:t>
            </a:r>
            <a:r>
              <a:rPr lang="fr" sz="1600" b="0" i="0" u="none" strike="noStrike" cap="none">
                <a:solidFill>
                  <a:schemeClr val="dk1"/>
                </a:solidFill>
                <a:latin typeface="Roboto"/>
                <a:ea typeface="Roboto"/>
                <a:cs typeface="Roboto"/>
                <a:sym typeface="Roboto"/>
              </a:rPr>
              <a:t>implémenter un algorithme génétique</a:t>
            </a:r>
            <a:endParaRPr sz="1600" b="0" i="0" u="none" strike="noStrike" cap="none">
              <a:solidFill>
                <a:srgbClr val="000000"/>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2"/>
        <p:cNvGrpSpPr/>
        <p:nvPr/>
      </p:nvGrpSpPr>
      <p:grpSpPr>
        <a:xfrm>
          <a:off x="0" y="0"/>
          <a:ext cx="0" cy="0"/>
          <a:chOff x="0" y="0"/>
          <a:chExt cx="0" cy="0"/>
        </a:xfrm>
      </p:grpSpPr>
      <p:sp>
        <p:nvSpPr>
          <p:cNvPr id="303" name="Google Shape;303;p43"/>
          <p:cNvSpPr/>
          <p:nvPr/>
        </p:nvSpPr>
        <p:spPr>
          <a:xfrm>
            <a:off x="0" y="-60512"/>
            <a:ext cx="9144001" cy="5204012"/>
          </a:xfrm>
          <a:prstGeom prst="rect">
            <a:avLst/>
          </a:prstGeom>
          <a:solidFill>
            <a:srgbClr val="00467C">
              <a:alpha val="82352"/>
            </a:srgbClr>
          </a:solidFill>
          <a:ln w="25400" cap="flat" cmpd="sng">
            <a:solidFill>
              <a:schemeClr val="accent1">
                <a:alpha val="0"/>
              </a:schemeClr>
            </a:solidFill>
            <a:prstDash val="solid"/>
            <a:round/>
            <a:headEnd type="none" w="sm" len="sm"/>
            <a:tailEnd type="none" w="sm" len="sm"/>
          </a:ln>
        </p:spPr>
        <p:txBody>
          <a:bodyPr spcFirstLastPara="1" wrap="square" lIns="22850" tIns="22850" rIns="22850" bIns="22850" anchor="ctr" anchorCtr="0">
            <a:noAutofit/>
          </a:bodyPr>
          <a:lstStyle/>
          <a:p>
            <a:pPr marL="0" marR="0" lvl="0" indent="0" algn="l" rtl="0">
              <a:lnSpc>
                <a:spcPct val="100000"/>
              </a:lnSpc>
              <a:spcBef>
                <a:spcPts val="0"/>
              </a:spcBef>
              <a:spcAft>
                <a:spcPts val="0"/>
              </a:spcAft>
              <a:buClr>
                <a:srgbClr val="FFFFFF"/>
              </a:buClr>
              <a:buSzPts val="700"/>
              <a:buFont typeface="Arial"/>
              <a:buNone/>
            </a:pPr>
            <a:endParaRPr sz="700" b="0" i="0" u="none" strike="noStrike" cap="none">
              <a:solidFill>
                <a:srgbClr val="FFFFFF"/>
              </a:solidFill>
              <a:latin typeface="Arial"/>
              <a:ea typeface="Arial"/>
              <a:cs typeface="Arial"/>
              <a:sym typeface="Arial"/>
            </a:endParaRPr>
          </a:p>
        </p:txBody>
      </p:sp>
      <p:pic>
        <p:nvPicPr>
          <p:cNvPr id="304" name="Google Shape;304;p43"/>
          <p:cNvPicPr preferRelativeResize="0"/>
          <p:nvPr/>
        </p:nvPicPr>
        <p:blipFill rotWithShape="1">
          <a:blip r:embed="rId4">
            <a:alphaModFix/>
          </a:blip>
          <a:srcRect/>
          <a:stretch/>
        </p:blipFill>
        <p:spPr>
          <a:xfrm>
            <a:off x="2549423" y="-968389"/>
            <a:ext cx="3771605" cy="6705075"/>
          </a:xfrm>
          <a:prstGeom prst="rect">
            <a:avLst/>
          </a:prstGeom>
          <a:noFill/>
          <a:ln>
            <a:noFill/>
          </a:ln>
        </p:spPr>
      </p:pic>
      <p:sp>
        <p:nvSpPr>
          <p:cNvPr id="305" name="Google Shape;305;p43"/>
          <p:cNvSpPr txBox="1"/>
          <p:nvPr/>
        </p:nvSpPr>
        <p:spPr>
          <a:xfrm>
            <a:off x="3347504" y="2822328"/>
            <a:ext cx="4163100" cy="2370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Clr>
                <a:schemeClr val="lt1"/>
              </a:buClr>
              <a:buSzPts val="2000"/>
              <a:buFont typeface="Roboto Slab"/>
              <a:buNone/>
            </a:pPr>
            <a:r>
              <a:rPr lang="fr" sz="2200" b="1" i="0" u="none" strike="noStrike" cap="none">
                <a:solidFill>
                  <a:schemeClr val="lt1"/>
                </a:solidFill>
                <a:latin typeface="Roboto Slab"/>
                <a:ea typeface="Roboto Slab"/>
                <a:cs typeface="Roboto Slab"/>
                <a:sym typeface="Roboto Slab"/>
              </a:rPr>
              <a:t>/ Des questions ?</a:t>
            </a:r>
            <a:endParaRPr sz="2200" b="0" i="0" u="none" strike="noStrike" cap="none">
              <a:solidFill>
                <a:schemeClr val="lt1"/>
              </a:solidFill>
              <a:latin typeface="Roboto Slab"/>
              <a:ea typeface="Roboto Slab"/>
              <a:cs typeface="Roboto Slab"/>
              <a:sym typeface="Roboto Slab"/>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67C"/>
        </a:solidFill>
        <a:effectLst/>
      </p:bgPr>
    </p:bg>
    <p:spTree>
      <p:nvGrpSpPr>
        <p:cNvPr id="1" name="Shape 80"/>
        <p:cNvGrpSpPr/>
        <p:nvPr/>
      </p:nvGrpSpPr>
      <p:grpSpPr>
        <a:xfrm>
          <a:off x="0" y="0"/>
          <a:ext cx="0" cy="0"/>
          <a:chOff x="0" y="0"/>
          <a:chExt cx="0" cy="0"/>
        </a:xfrm>
      </p:grpSpPr>
      <p:pic>
        <p:nvPicPr>
          <p:cNvPr id="81" name="Google Shape;81;p22"/>
          <p:cNvPicPr preferRelativeResize="0"/>
          <p:nvPr/>
        </p:nvPicPr>
        <p:blipFill rotWithShape="1">
          <a:blip r:embed="rId3">
            <a:alphaModFix/>
          </a:blip>
          <a:srcRect/>
          <a:stretch/>
        </p:blipFill>
        <p:spPr>
          <a:xfrm>
            <a:off x="4069416" y="0"/>
            <a:ext cx="7715250" cy="5143500"/>
          </a:xfrm>
          <a:prstGeom prst="rect">
            <a:avLst/>
          </a:prstGeom>
          <a:noFill/>
          <a:ln>
            <a:noFill/>
          </a:ln>
        </p:spPr>
      </p:pic>
      <p:sp>
        <p:nvSpPr>
          <p:cNvPr id="82" name="Google Shape;82;p22"/>
          <p:cNvSpPr/>
          <p:nvPr/>
        </p:nvSpPr>
        <p:spPr>
          <a:xfrm>
            <a:off x="477371" y="1550422"/>
            <a:ext cx="4699800" cy="2275200"/>
          </a:xfrm>
          <a:prstGeom prst="rect">
            <a:avLst/>
          </a:prstGeom>
          <a:solidFill>
            <a:srgbClr val="262626"/>
          </a:solidFill>
          <a:ln>
            <a:noFill/>
          </a:ln>
          <a:effectLst>
            <a:outerShdw blurRad="382474" dist="38100" dir="2700000" algn="tl" rotWithShape="0">
              <a:srgbClr val="000000">
                <a:alpha val="40000"/>
              </a:srgbClr>
            </a:outerShdw>
          </a:effectLst>
        </p:spPr>
        <p:txBody>
          <a:bodyPr spcFirstLastPara="1" wrap="square" lIns="22850" tIns="22850" rIns="22850" bIns="22850" anchor="ctr" anchorCtr="0">
            <a:noAutofit/>
          </a:bodyPr>
          <a:lstStyle/>
          <a:p>
            <a:pPr marL="0" marR="0" lvl="0" indent="0" algn="l" rtl="0">
              <a:lnSpc>
                <a:spcPct val="100000"/>
              </a:lnSpc>
              <a:spcBef>
                <a:spcPts val="0"/>
              </a:spcBef>
              <a:spcAft>
                <a:spcPts val="0"/>
              </a:spcAft>
              <a:buClr>
                <a:srgbClr val="FFFFFF"/>
              </a:buClr>
              <a:buSzPts val="700"/>
              <a:buFont typeface="Arial"/>
              <a:buNone/>
            </a:pPr>
            <a:endParaRPr sz="700" b="0" i="0" u="none" strike="noStrike" cap="none">
              <a:solidFill>
                <a:srgbClr val="FFFFFF"/>
              </a:solidFill>
              <a:latin typeface="Arial"/>
              <a:ea typeface="Arial"/>
              <a:cs typeface="Arial"/>
              <a:sym typeface="Arial"/>
            </a:endParaRPr>
          </a:p>
        </p:txBody>
      </p:sp>
      <p:sp>
        <p:nvSpPr>
          <p:cNvPr id="83" name="Google Shape;83;p22"/>
          <p:cNvSpPr/>
          <p:nvPr/>
        </p:nvSpPr>
        <p:spPr>
          <a:xfrm>
            <a:off x="874425" y="2169000"/>
            <a:ext cx="3896532" cy="957900"/>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chemeClr val="lt1"/>
              </a:buClr>
              <a:buSzPts val="3000"/>
              <a:buFont typeface="Roboto Slab"/>
              <a:buNone/>
            </a:pPr>
            <a:r>
              <a:rPr lang="fr" sz="3000" b="0" i="0" u="none" strike="noStrike" cap="none">
                <a:solidFill>
                  <a:schemeClr val="lt1"/>
                </a:solidFill>
                <a:latin typeface="Roboto Slab"/>
                <a:ea typeface="Roboto Slab"/>
                <a:cs typeface="Roboto Slab"/>
                <a:sym typeface="Roboto Slab"/>
              </a:rPr>
              <a:t>/ L’évolution des espèces</a:t>
            </a:r>
            <a:endParaRPr sz="700" b="0" i="0" u="none" strike="noStrike" cap="none">
              <a:solidFill>
                <a:srgbClr val="000000"/>
              </a:solidFill>
              <a:latin typeface="Arial"/>
              <a:ea typeface="Arial"/>
              <a:cs typeface="Arial"/>
              <a:sym typeface="Arial"/>
            </a:endParaRPr>
          </a:p>
        </p:txBody>
      </p:sp>
      <p:pic>
        <p:nvPicPr>
          <p:cNvPr id="84" name="Google Shape;84;p22"/>
          <p:cNvPicPr preferRelativeResize="0"/>
          <p:nvPr/>
        </p:nvPicPr>
        <p:blipFill rotWithShape="1">
          <a:blip r:embed="rId4">
            <a:alphaModFix/>
          </a:blip>
          <a:srcRect t="44339"/>
          <a:stretch/>
        </p:blipFill>
        <p:spPr>
          <a:xfrm>
            <a:off x="603225" y="4225302"/>
            <a:ext cx="2577000" cy="25499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3"/>
          <p:cNvSpPr txBox="1"/>
          <p:nvPr/>
        </p:nvSpPr>
        <p:spPr>
          <a:xfrm>
            <a:off x="4572000" y="276197"/>
            <a:ext cx="4163100" cy="172500"/>
          </a:xfrm>
          <a:prstGeom prst="rect">
            <a:avLst/>
          </a:prstGeom>
          <a:noFill/>
          <a:ln>
            <a:noFill/>
          </a:ln>
        </p:spPr>
        <p:txBody>
          <a:bodyPr spcFirstLastPara="1" wrap="square" lIns="0" tIns="0" rIns="0" bIns="0" anchor="t" anchorCtr="0">
            <a:spAutoFit/>
          </a:bodyPr>
          <a:lstStyle/>
          <a:p>
            <a:pPr marL="0" marR="0" lvl="0" indent="0" algn="r" rtl="0">
              <a:lnSpc>
                <a:spcPct val="70000"/>
              </a:lnSpc>
              <a:spcBef>
                <a:spcPts val="0"/>
              </a:spcBef>
              <a:spcAft>
                <a:spcPts val="0"/>
              </a:spcAft>
              <a:buClr>
                <a:srgbClr val="263E92"/>
              </a:buClr>
              <a:buSzPts val="1600"/>
              <a:buFont typeface="Roboto Slab"/>
              <a:buNone/>
            </a:pPr>
            <a:r>
              <a:rPr lang="fr" sz="1600" b="1" i="0" u="none" strike="noStrike" cap="none">
                <a:solidFill>
                  <a:srgbClr val="263E92"/>
                </a:solidFill>
                <a:latin typeface="Roboto Slab"/>
                <a:ea typeface="Roboto Slab"/>
                <a:cs typeface="Roboto Slab"/>
                <a:sym typeface="Roboto Slab"/>
              </a:rPr>
              <a:t>Charles Darwin / </a:t>
            </a:r>
            <a:r>
              <a:rPr lang="fr" sz="1600" b="0" i="0" u="none" strike="noStrike" cap="none">
                <a:solidFill>
                  <a:srgbClr val="263E92"/>
                </a:solidFill>
                <a:latin typeface="Roboto Slab"/>
                <a:ea typeface="Roboto Slab"/>
                <a:cs typeface="Roboto Slab"/>
                <a:sym typeface="Roboto Slab"/>
              </a:rPr>
              <a:t>L’Origine des espèces</a:t>
            </a:r>
            <a:endParaRPr sz="1600" b="0" i="0" u="none" strike="noStrike" cap="none">
              <a:solidFill>
                <a:srgbClr val="263E92"/>
              </a:solidFill>
              <a:latin typeface="Roboto Slab"/>
              <a:ea typeface="Roboto Slab"/>
              <a:cs typeface="Roboto Slab"/>
              <a:sym typeface="Roboto Slab"/>
            </a:endParaRPr>
          </a:p>
        </p:txBody>
      </p:sp>
      <p:pic>
        <p:nvPicPr>
          <p:cNvPr id="90" name="Google Shape;90;p23"/>
          <p:cNvPicPr preferRelativeResize="0"/>
          <p:nvPr/>
        </p:nvPicPr>
        <p:blipFill rotWithShape="1">
          <a:blip r:embed="rId3">
            <a:alphaModFix/>
          </a:blip>
          <a:srcRect/>
          <a:stretch/>
        </p:blipFill>
        <p:spPr>
          <a:xfrm>
            <a:off x="500231" y="152486"/>
            <a:ext cx="2022438" cy="362981"/>
          </a:xfrm>
          <a:prstGeom prst="rect">
            <a:avLst/>
          </a:prstGeom>
          <a:noFill/>
          <a:ln>
            <a:noFill/>
          </a:ln>
        </p:spPr>
      </p:pic>
      <p:pic>
        <p:nvPicPr>
          <p:cNvPr id="91" name="Google Shape;91;p23" title="Charles Darwin : théorie de l'évolution">
            <a:hlinkClick r:id="rId4"/>
          </p:cNvPr>
          <p:cNvPicPr preferRelativeResize="0"/>
          <p:nvPr/>
        </p:nvPicPr>
        <p:blipFill rotWithShape="1">
          <a:blip r:embed="rId5">
            <a:alphaModFix/>
          </a:blip>
          <a:srcRect/>
          <a:stretch/>
        </p:blipFill>
        <p:spPr>
          <a:xfrm>
            <a:off x="1056451" y="792850"/>
            <a:ext cx="7031100" cy="3955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24"/>
          <p:cNvSpPr txBox="1"/>
          <p:nvPr/>
        </p:nvSpPr>
        <p:spPr>
          <a:xfrm>
            <a:off x="3306225" y="276200"/>
            <a:ext cx="5505000" cy="172500"/>
          </a:xfrm>
          <a:prstGeom prst="rect">
            <a:avLst/>
          </a:prstGeom>
          <a:noFill/>
          <a:ln>
            <a:noFill/>
          </a:ln>
        </p:spPr>
        <p:txBody>
          <a:bodyPr spcFirstLastPara="1" wrap="square" lIns="0" tIns="0" rIns="0" bIns="0" anchor="t" anchorCtr="0">
            <a:spAutoFit/>
          </a:bodyPr>
          <a:lstStyle/>
          <a:p>
            <a:pPr marL="0" marR="0" lvl="0" indent="0" algn="r" rtl="0">
              <a:lnSpc>
                <a:spcPct val="70000"/>
              </a:lnSpc>
              <a:spcBef>
                <a:spcPts val="0"/>
              </a:spcBef>
              <a:spcAft>
                <a:spcPts val="0"/>
              </a:spcAft>
              <a:buClr>
                <a:srgbClr val="263E92"/>
              </a:buClr>
              <a:buSzPts val="1600"/>
              <a:buFont typeface="Roboto Slab"/>
              <a:buNone/>
            </a:pPr>
            <a:r>
              <a:rPr lang="fr" sz="1600" b="1" i="0" u="none" strike="noStrike" cap="none">
                <a:solidFill>
                  <a:srgbClr val="263E92"/>
                </a:solidFill>
                <a:latin typeface="Roboto Slab"/>
                <a:ea typeface="Roboto Slab"/>
                <a:cs typeface="Roboto Slab"/>
                <a:sym typeface="Roboto Slab"/>
              </a:rPr>
              <a:t>Evolution des espèces / </a:t>
            </a:r>
            <a:r>
              <a:rPr lang="fr" sz="1600" b="0" i="0" u="none" strike="noStrike" cap="none">
                <a:solidFill>
                  <a:srgbClr val="263E92"/>
                </a:solidFill>
                <a:latin typeface="Roboto Slab"/>
                <a:ea typeface="Roboto Slab"/>
                <a:cs typeface="Roboto Slab"/>
                <a:sym typeface="Roboto Slab"/>
              </a:rPr>
              <a:t>Adaptation à l’environnement</a:t>
            </a:r>
            <a:endParaRPr sz="1600" b="0" i="0" u="none" strike="noStrike" cap="none">
              <a:solidFill>
                <a:srgbClr val="263E92"/>
              </a:solidFill>
              <a:latin typeface="Roboto Slab"/>
              <a:ea typeface="Roboto Slab"/>
              <a:cs typeface="Roboto Slab"/>
              <a:sym typeface="Roboto Slab"/>
            </a:endParaRPr>
          </a:p>
        </p:txBody>
      </p:sp>
      <p:pic>
        <p:nvPicPr>
          <p:cNvPr id="97" name="Google Shape;97;p24"/>
          <p:cNvPicPr preferRelativeResize="0"/>
          <p:nvPr/>
        </p:nvPicPr>
        <p:blipFill rotWithShape="1">
          <a:blip r:embed="rId3">
            <a:alphaModFix/>
          </a:blip>
          <a:srcRect/>
          <a:stretch/>
        </p:blipFill>
        <p:spPr>
          <a:xfrm>
            <a:off x="500231" y="152486"/>
            <a:ext cx="2022438" cy="362981"/>
          </a:xfrm>
          <a:prstGeom prst="rect">
            <a:avLst/>
          </a:prstGeom>
          <a:noFill/>
          <a:ln>
            <a:noFill/>
          </a:ln>
        </p:spPr>
      </p:pic>
      <p:sp>
        <p:nvSpPr>
          <p:cNvPr id="98" name="Google Shape;98;p24"/>
          <p:cNvSpPr txBox="1"/>
          <p:nvPr/>
        </p:nvSpPr>
        <p:spPr>
          <a:xfrm>
            <a:off x="1621650" y="891113"/>
            <a:ext cx="59007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fr" sz="1200" b="1" i="0" u="none" strike="noStrike" cap="none">
                <a:solidFill>
                  <a:schemeClr val="dk1"/>
                </a:solidFill>
                <a:latin typeface="Roboto"/>
                <a:ea typeface="Roboto"/>
                <a:cs typeface="Roboto"/>
                <a:sym typeface="Roboto"/>
              </a:rPr>
              <a:t>On évolue car le hasard a fait que dans la population un allèle précis était présent et un changement dans l'environnement a rendu cette version plus avantageuse. L'environnement n'induit pas les changements génétiques, il les sélectionne.</a:t>
            </a:r>
            <a:endParaRPr sz="1200" b="1" i="0" u="none" strike="noStrike" cap="none">
              <a:solidFill>
                <a:schemeClr val="dk1"/>
              </a:solidFill>
              <a:latin typeface="Arial"/>
              <a:ea typeface="Arial"/>
              <a:cs typeface="Arial"/>
              <a:sym typeface="Arial"/>
            </a:endParaRPr>
          </a:p>
        </p:txBody>
      </p:sp>
      <p:pic>
        <p:nvPicPr>
          <p:cNvPr id="99" name="Google Shape;99;p24"/>
          <p:cNvPicPr preferRelativeResize="0"/>
          <p:nvPr/>
        </p:nvPicPr>
        <p:blipFill rotWithShape="1">
          <a:blip r:embed="rId4">
            <a:alphaModFix/>
          </a:blip>
          <a:srcRect t="3787" b="5821"/>
          <a:stretch/>
        </p:blipFill>
        <p:spPr>
          <a:xfrm>
            <a:off x="33725" y="2553250"/>
            <a:ext cx="2692925" cy="2289125"/>
          </a:xfrm>
          <a:prstGeom prst="rect">
            <a:avLst/>
          </a:prstGeom>
          <a:noFill/>
          <a:ln>
            <a:noFill/>
          </a:ln>
        </p:spPr>
      </p:pic>
      <p:pic>
        <p:nvPicPr>
          <p:cNvPr id="100" name="Google Shape;100;p24"/>
          <p:cNvPicPr preferRelativeResize="0"/>
          <p:nvPr/>
        </p:nvPicPr>
        <p:blipFill rotWithShape="1">
          <a:blip r:embed="rId5">
            <a:alphaModFix/>
          </a:blip>
          <a:srcRect/>
          <a:stretch/>
        </p:blipFill>
        <p:spPr>
          <a:xfrm>
            <a:off x="3038488" y="2527565"/>
            <a:ext cx="2176663" cy="2340497"/>
          </a:xfrm>
          <a:prstGeom prst="rect">
            <a:avLst/>
          </a:prstGeom>
          <a:noFill/>
          <a:ln>
            <a:noFill/>
          </a:ln>
        </p:spPr>
      </p:pic>
      <p:pic>
        <p:nvPicPr>
          <p:cNvPr id="101" name="Google Shape;101;p24"/>
          <p:cNvPicPr preferRelativeResize="0"/>
          <p:nvPr/>
        </p:nvPicPr>
        <p:blipFill rotWithShape="1">
          <a:blip r:embed="rId6">
            <a:alphaModFix/>
          </a:blip>
          <a:srcRect t="3965"/>
          <a:stretch/>
        </p:blipFill>
        <p:spPr>
          <a:xfrm>
            <a:off x="5527000" y="2882400"/>
            <a:ext cx="3496100" cy="1959974"/>
          </a:xfrm>
          <a:prstGeom prst="rect">
            <a:avLst/>
          </a:prstGeom>
          <a:noFill/>
          <a:ln>
            <a:noFill/>
          </a:ln>
        </p:spPr>
      </p:pic>
      <p:sp>
        <p:nvSpPr>
          <p:cNvPr id="102" name="Google Shape;102;p24"/>
          <p:cNvSpPr txBox="1"/>
          <p:nvPr/>
        </p:nvSpPr>
        <p:spPr>
          <a:xfrm>
            <a:off x="331986" y="2058525"/>
            <a:ext cx="20964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fr" sz="1200" b="1" i="0" u="none" strike="noStrike" cap="none">
                <a:solidFill>
                  <a:schemeClr val="dk1"/>
                </a:solidFill>
                <a:latin typeface="Roboto"/>
                <a:ea typeface="Roboto"/>
                <a:cs typeface="Roboto"/>
                <a:sym typeface="Roboto"/>
              </a:rPr>
              <a:t>La variation des individus</a:t>
            </a:r>
            <a:endParaRPr sz="1200" b="0" i="0" u="none" strike="noStrike" cap="none">
              <a:solidFill>
                <a:srgbClr val="000000"/>
              </a:solidFill>
              <a:latin typeface="Roboto"/>
              <a:ea typeface="Roboto"/>
              <a:cs typeface="Roboto"/>
              <a:sym typeface="Roboto"/>
            </a:endParaRPr>
          </a:p>
        </p:txBody>
      </p:sp>
      <p:sp>
        <p:nvSpPr>
          <p:cNvPr id="103" name="Google Shape;103;p24"/>
          <p:cNvSpPr txBox="1"/>
          <p:nvPr/>
        </p:nvSpPr>
        <p:spPr>
          <a:xfrm>
            <a:off x="3038573" y="2058525"/>
            <a:ext cx="21765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fr" sz="1200" b="1" i="0" u="none" strike="noStrike" cap="none">
                <a:solidFill>
                  <a:schemeClr val="dk1"/>
                </a:solidFill>
                <a:latin typeface="Roboto"/>
                <a:ea typeface="Roboto"/>
                <a:cs typeface="Roboto"/>
                <a:sym typeface="Roboto"/>
              </a:rPr>
              <a:t>L’adaptation des individus</a:t>
            </a:r>
            <a:endParaRPr sz="1200" b="0" i="0" u="none" strike="noStrike" cap="none">
              <a:solidFill>
                <a:srgbClr val="000000"/>
              </a:solidFill>
              <a:latin typeface="Roboto"/>
              <a:ea typeface="Roboto"/>
              <a:cs typeface="Roboto"/>
              <a:sym typeface="Roboto"/>
            </a:endParaRPr>
          </a:p>
        </p:txBody>
      </p:sp>
      <p:sp>
        <p:nvSpPr>
          <p:cNvPr id="104" name="Google Shape;104;p24"/>
          <p:cNvSpPr txBox="1"/>
          <p:nvPr/>
        </p:nvSpPr>
        <p:spPr>
          <a:xfrm>
            <a:off x="6321212" y="2058513"/>
            <a:ext cx="1907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fr" sz="1200" b="1" i="0" u="none" strike="noStrike" cap="none">
                <a:solidFill>
                  <a:schemeClr val="dk1"/>
                </a:solidFill>
                <a:latin typeface="Roboto"/>
                <a:ea typeface="Roboto"/>
                <a:cs typeface="Roboto"/>
                <a:sym typeface="Roboto"/>
              </a:rPr>
              <a:t>L’hérédité des individus</a:t>
            </a:r>
            <a:endParaRPr sz="1200" b="0" i="0" u="none" strike="noStrike" cap="none">
              <a:solidFill>
                <a:srgbClr val="000000"/>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
        <p:cNvGrpSpPr/>
        <p:nvPr/>
      </p:nvGrpSpPr>
      <p:grpSpPr>
        <a:xfrm>
          <a:off x="0" y="0"/>
          <a:ext cx="0" cy="0"/>
          <a:chOff x="0" y="0"/>
          <a:chExt cx="0" cy="0"/>
        </a:xfrm>
      </p:grpSpPr>
      <p:sp>
        <p:nvSpPr>
          <p:cNvPr id="109" name="Google Shape;109;p25"/>
          <p:cNvSpPr txBox="1"/>
          <p:nvPr/>
        </p:nvSpPr>
        <p:spPr>
          <a:xfrm>
            <a:off x="3306225" y="276200"/>
            <a:ext cx="5505000" cy="172500"/>
          </a:xfrm>
          <a:prstGeom prst="rect">
            <a:avLst/>
          </a:prstGeom>
          <a:noFill/>
          <a:ln>
            <a:noFill/>
          </a:ln>
        </p:spPr>
        <p:txBody>
          <a:bodyPr spcFirstLastPara="1" wrap="square" lIns="0" tIns="0" rIns="0" bIns="0" anchor="t" anchorCtr="0">
            <a:spAutoFit/>
          </a:bodyPr>
          <a:lstStyle/>
          <a:p>
            <a:pPr marL="0" marR="0" lvl="0" indent="0" algn="r" rtl="0">
              <a:lnSpc>
                <a:spcPct val="70000"/>
              </a:lnSpc>
              <a:spcBef>
                <a:spcPts val="0"/>
              </a:spcBef>
              <a:spcAft>
                <a:spcPts val="0"/>
              </a:spcAft>
              <a:buClr>
                <a:srgbClr val="263E92"/>
              </a:buClr>
              <a:buSzPts val="1600"/>
              <a:buFont typeface="Roboto Slab"/>
              <a:buNone/>
            </a:pPr>
            <a:r>
              <a:rPr lang="fr" sz="1600" b="1" i="0" u="none" strike="noStrike" cap="none">
                <a:solidFill>
                  <a:srgbClr val="263E92"/>
                </a:solidFill>
                <a:latin typeface="Roboto Slab"/>
                <a:ea typeface="Roboto Slab"/>
                <a:cs typeface="Roboto Slab"/>
                <a:sym typeface="Roboto Slab"/>
              </a:rPr>
              <a:t>Evolution des espèces / </a:t>
            </a:r>
            <a:r>
              <a:rPr lang="fr" sz="1600" b="0" i="0" u="none" strike="noStrike" cap="none">
                <a:solidFill>
                  <a:srgbClr val="263E92"/>
                </a:solidFill>
                <a:latin typeface="Roboto Slab"/>
                <a:ea typeface="Roboto Slab"/>
                <a:cs typeface="Roboto Slab"/>
                <a:sym typeface="Roboto Slab"/>
              </a:rPr>
              <a:t>Forces évolutives</a:t>
            </a:r>
            <a:endParaRPr sz="1600" b="0" i="0" u="none" strike="noStrike" cap="none">
              <a:solidFill>
                <a:srgbClr val="263E92"/>
              </a:solidFill>
              <a:latin typeface="Roboto Slab"/>
              <a:ea typeface="Roboto Slab"/>
              <a:cs typeface="Roboto Slab"/>
              <a:sym typeface="Roboto Slab"/>
            </a:endParaRPr>
          </a:p>
        </p:txBody>
      </p:sp>
      <p:pic>
        <p:nvPicPr>
          <p:cNvPr id="110" name="Google Shape;110;p25"/>
          <p:cNvPicPr preferRelativeResize="0"/>
          <p:nvPr/>
        </p:nvPicPr>
        <p:blipFill rotWithShape="1">
          <a:blip r:embed="rId3">
            <a:alphaModFix/>
          </a:blip>
          <a:srcRect/>
          <a:stretch/>
        </p:blipFill>
        <p:spPr>
          <a:xfrm>
            <a:off x="500231" y="152486"/>
            <a:ext cx="2022438" cy="362981"/>
          </a:xfrm>
          <a:prstGeom prst="rect">
            <a:avLst/>
          </a:prstGeom>
          <a:noFill/>
          <a:ln>
            <a:noFill/>
          </a:ln>
        </p:spPr>
      </p:pic>
      <p:sp>
        <p:nvSpPr>
          <p:cNvPr id="111" name="Google Shape;111;p25"/>
          <p:cNvSpPr txBox="1"/>
          <p:nvPr/>
        </p:nvSpPr>
        <p:spPr>
          <a:xfrm>
            <a:off x="680250" y="1545075"/>
            <a:ext cx="3495000" cy="14547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500"/>
              <a:buFont typeface="Arial"/>
              <a:buNone/>
            </a:pPr>
            <a:r>
              <a:rPr lang="fr" sz="1500" b="0" i="0" u="none" strike="noStrike" cap="none">
                <a:solidFill>
                  <a:srgbClr val="373D3F"/>
                </a:solidFill>
                <a:highlight>
                  <a:srgbClr val="FFFFFF"/>
                </a:highlight>
                <a:latin typeface="Montserrat"/>
                <a:ea typeface="Montserrat"/>
                <a:cs typeface="Montserrat"/>
                <a:sym typeface="Montserrat"/>
              </a:rPr>
              <a:t>Les forces évolutives qui peuvent causer ces changements de fréquences alléliques entre les générations dans une population</a:t>
            </a:r>
            <a:endParaRPr sz="1500" b="0" i="0" u="none" strike="noStrike" cap="none">
              <a:solidFill>
                <a:srgbClr val="000000"/>
              </a:solidFill>
              <a:latin typeface="Arial"/>
              <a:ea typeface="Arial"/>
              <a:cs typeface="Arial"/>
              <a:sym typeface="Arial"/>
            </a:endParaRPr>
          </a:p>
        </p:txBody>
      </p:sp>
      <p:pic>
        <p:nvPicPr>
          <p:cNvPr id="112" name="Google Shape;112;p25"/>
          <p:cNvPicPr preferRelativeResize="0"/>
          <p:nvPr/>
        </p:nvPicPr>
        <p:blipFill rotWithShape="1">
          <a:blip r:embed="rId4">
            <a:alphaModFix/>
          </a:blip>
          <a:srcRect t="1681"/>
          <a:stretch/>
        </p:blipFill>
        <p:spPr>
          <a:xfrm>
            <a:off x="4667550" y="607175"/>
            <a:ext cx="4022800" cy="44374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6"/>
        <p:cNvGrpSpPr/>
        <p:nvPr/>
      </p:nvGrpSpPr>
      <p:grpSpPr>
        <a:xfrm>
          <a:off x="0" y="0"/>
          <a:ext cx="0" cy="0"/>
          <a:chOff x="0" y="0"/>
          <a:chExt cx="0" cy="0"/>
        </a:xfrm>
      </p:grpSpPr>
      <p:sp>
        <p:nvSpPr>
          <p:cNvPr id="117" name="Google Shape;117;p26"/>
          <p:cNvSpPr txBox="1"/>
          <p:nvPr/>
        </p:nvSpPr>
        <p:spPr>
          <a:xfrm>
            <a:off x="3306225" y="276200"/>
            <a:ext cx="5505000" cy="172500"/>
          </a:xfrm>
          <a:prstGeom prst="rect">
            <a:avLst/>
          </a:prstGeom>
          <a:noFill/>
          <a:ln>
            <a:noFill/>
          </a:ln>
        </p:spPr>
        <p:txBody>
          <a:bodyPr spcFirstLastPara="1" wrap="square" lIns="0" tIns="0" rIns="0" bIns="0" anchor="t" anchorCtr="0">
            <a:spAutoFit/>
          </a:bodyPr>
          <a:lstStyle/>
          <a:p>
            <a:pPr marL="0" marR="0" lvl="0" indent="0" algn="r" rtl="0">
              <a:lnSpc>
                <a:spcPct val="70000"/>
              </a:lnSpc>
              <a:spcBef>
                <a:spcPts val="0"/>
              </a:spcBef>
              <a:spcAft>
                <a:spcPts val="0"/>
              </a:spcAft>
              <a:buClr>
                <a:srgbClr val="263E92"/>
              </a:buClr>
              <a:buSzPts val="1600"/>
              <a:buFont typeface="Roboto Slab"/>
              <a:buNone/>
            </a:pPr>
            <a:r>
              <a:rPr lang="fr" sz="1600" b="1" i="0" u="none" strike="noStrike" cap="none">
                <a:solidFill>
                  <a:srgbClr val="263E92"/>
                </a:solidFill>
                <a:latin typeface="Roboto Slab"/>
                <a:ea typeface="Roboto Slab"/>
                <a:cs typeface="Roboto Slab"/>
                <a:sym typeface="Roboto Slab"/>
              </a:rPr>
              <a:t>Forces évolutives / </a:t>
            </a:r>
            <a:r>
              <a:rPr lang="fr" sz="1600" b="0" i="0" u="none" strike="noStrike" cap="none">
                <a:solidFill>
                  <a:srgbClr val="263E92"/>
                </a:solidFill>
                <a:latin typeface="Roboto Slab"/>
                <a:ea typeface="Roboto Slab"/>
                <a:cs typeface="Roboto Slab"/>
                <a:sym typeface="Roboto Slab"/>
              </a:rPr>
              <a:t>Structure de l’ADN</a:t>
            </a:r>
            <a:endParaRPr sz="1600" b="0" i="0" u="none" strike="noStrike" cap="none">
              <a:solidFill>
                <a:srgbClr val="263E92"/>
              </a:solidFill>
              <a:latin typeface="Roboto Slab"/>
              <a:ea typeface="Roboto Slab"/>
              <a:cs typeface="Roboto Slab"/>
              <a:sym typeface="Roboto Slab"/>
            </a:endParaRPr>
          </a:p>
        </p:txBody>
      </p:sp>
      <p:pic>
        <p:nvPicPr>
          <p:cNvPr id="118" name="Google Shape;118;p26"/>
          <p:cNvPicPr preferRelativeResize="0"/>
          <p:nvPr/>
        </p:nvPicPr>
        <p:blipFill rotWithShape="1">
          <a:blip r:embed="rId3">
            <a:alphaModFix/>
          </a:blip>
          <a:srcRect/>
          <a:stretch/>
        </p:blipFill>
        <p:spPr>
          <a:xfrm>
            <a:off x="500231" y="152486"/>
            <a:ext cx="2022438" cy="362981"/>
          </a:xfrm>
          <a:prstGeom prst="rect">
            <a:avLst/>
          </a:prstGeom>
          <a:noFill/>
          <a:ln>
            <a:noFill/>
          </a:ln>
        </p:spPr>
      </p:pic>
      <p:pic>
        <p:nvPicPr>
          <p:cNvPr id="119" name="Google Shape;119;p26"/>
          <p:cNvPicPr preferRelativeResize="0"/>
          <p:nvPr/>
        </p:nvPicPr>
        <p:blipFill rotWithShape="1">
          <a:blip r:embed="rId4">
            <a:alphaModFix/>
          </a:blip>
          <a:srcRect/>
          <a:stretch/>
        </p:blipFill>
        <p:spPr>
          <a:xfrm>
            <a:off x="348550" y="1294425"/>
            <a:ext cx="3897050" cy="3176675"/>
          </a:xfrm>
          <a:prstGeom prst="rect">
            <a:avLst/>
          </a:prstGeom>
          <a:noFill/>
          <a:ln>
            <a:noFill/>
          </a:ln>
        </p:spPr>
      </p:pic>
      <p:pic>
        <p:nvPicPr>
          <p:cNvPr id="120" name="Google Shape;120;p26"/>
          <p:cNvPicPr preferRelativeResize="0"/>
          <p:nvPr/>
        </p:nvPicPr>
        <p:blipFill rotWithShape="1">
          <a:blip r:embed="rId5">
            <a:alphaModFix/>
          </a:blip>
          <a:srcRect l="8880" r="4561"/>
          <a:stretch/>
        </p:blipFill>
        <p:spPr>
          <a:xfrm>
            <a:off x="4966500" y="1217038"/>
            <a:ext cx="3844726" cy="3331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4"/>
        <p:cNvGrpSpPr/>
        <p:nvPr/>
      </p:nvGrpSpPr>
      <p:grpSpPr>
        <a:xfrm>
          <a:off x="0" y="0"/>
          <a:ext cx="0" cy="0"/>
          <a:chOff x="0" y="0"/>
          <a:chExt cx="0" cy="0"/>
        </a:xfrm>
      </p:grpSpPr>
      <p:sp>
        <p:nvSpPr>
          <p:cNvPr id="125" name="Google Shape;125;p27"/>
          <p:cNvSpPr txBox="1"/>
          <p:nvPr/>
        </p:nvSpPr>
        <p:spPr>
          <a:xfrm>
            <a:off x="3306225" y="276200"/>
            <a:ext cx="5505000" cy="172500"/>
          </a:xfrm>
          <a:prstGeom prst="rect">
            <a:avLst/>
          </a:prstGeom>
          <a:noFill/>
          <a:ln>
            <a:noFill/>
          </a:ln>
        </p:spPr>
        <p:txBody>
          <a:bodyPr spcFirstLastPara="1" wrap="square" lIns="0" tIns="0" rIns="0" bIns="0" anchor="t" anchorCtr="0">
            <a:spAutoFit/>
          </a:bodyPr>
          <a:lstStyle/>
          <a:p>
            <a:pPr marL="0" marR="0" lvl="0" indent="0" algn="r" rtl="0">
              <a:lnSpc>
                <a:spcPct val="70000"/>
              </a:lnSpc>
              <a:spcBef>
                <a:spcPts val="0"/>
              </a:spcBef>
              <a:spcAft>
                <a:spcPts val="0"/>
              </a:spcAft>
              <a:buClr>
                <a:srgbClr val="263E92"/>
              </a:buClr>
              <a:buSzPts val="1600"/>
              <a:buFont typeface="Roboto Slab"/>
              <a:buNone/>
            </a:pPr>
            <a:r>
              <a:rPr lang="fr" sz="1600" b="1" i="0" u="none" strike="noStrike" cap="none">
                <a:solidFill>
                  <a:srgbClr val="263E92"/>
                </a:solidFill>
                <a:latin typeface="Roboto Slab"/>
                <a:ea typeface="Roboto Slab"/>
                <a:cs typeface="Roboto Slab"/>
                <a:sym typeface="Roboto Slab"/>
              </a:rPr>
              <a:t>Forces évolutives / </a:t>
            </a:r>
            <a:r>
              <a:rPr lang="fr" sz="1600" b="0" i="0" u="none" strike="noStrike" cap="none">
                <a:solidFill>
                  <a:srgbClr val="263E92"/>
                </a:solidFill>
                <a:latin typeface="Roboto Slab"/>
                <a:ea typeface="Roboto Slab"/>
                <a:cs typeface="Roboto Slab"/>
                <a:sym typeface="Roboto Slab"/>
              </a:rPr>
              <a:t>La mutation génétique</a:t>
            </a:r>
            <a:endParaRPr sz="1600" b="0" i="0" u="none" strike="noStrike" cap="none">
              <a:solidFill>
                <a:srgbClr val="263E92"/>
              </a:solidFill>
              <a:latin typeface="Roboto Slab"/>
              <a:ea typeface="Roboto Slab"/>
              <a:cs typeface="Roboto Slab"/>
              <a:sym typeface="Roboto Slab"/>
            </a:endParaRPr>
          </a:p>
        </p:txBody>
      </p:sp>
      <p:pic>
        <p:nvPicPr>
          <p:cNvPr id="126" name="Google Shape;126;p27"/>
          <p:cNvPicPr preferRelativeResize="0"/>
          <p:nvPr/>
        </p:nvPicPr>
        <p:blipFill rotWithShape="1">
          <a:blip r:embed="rId3">
            <a:alphaModFix/>
          </a:blip>
          <a:srcRect/>
          <a:stretch/>
        </p:blipFill>
        <p:spPr>
          <a:xfrm>
            <a:off x="500231" y="152486"/>
            <a:ext cx="2022438" cy="362981"/>
          </a:xfrm>
          <a:prstGeom prst="rect">
            <a:avLst/>
          </a:prstGeom>
          <a:noFill/>
          <a:ln>
            <a:noFill/>
          </a:ln>
        </p:spPr>
      </p:pic>
      <p:pic>
        <p:nvPicPr>
          <p:cNvPr id="127" name="Google Shape;127;p27"/>
          <p:cNvPicPr preferRelativeResize="0"/>
          <p:nvPr/>
        </p:nvPicPr>
        <p:blipFill rotWithShape="1">
          <a:blip r:embed="rId4">
            <a:alphaModFix/>
          </a:blip>
          <a:srcRect/>
          <a:stretch/>
        </p:blipFill>
        <p:spPr>
          <a:xfrm>
            <a:off x="348550" y="1294425"/>
            <a:ext cx="3897050" cy="3176675"/>
          </a:xfrm>
          <a:prstGeom prst="rect">
            <a:avLst/>
          </a:prstGeom>
          <a:noFill/>
          <a:ln>
            <a:noFill/>
          </a:ln>
        </p:spPr>
      </p:pic>
      <p:pic>
        <p:nvPicPr>
          <p:cNvPr id="128" name="Google Shape;128;p27"/>
          <p:cNvPicPr preferRelativeResize="0"/>
          <p:nvPr/>
        </p:nvPicPr>
        <p:blipFill rotWithShape="1">
          <a:blip r:embed="rId5">
            <a:alphaModFix/>
          </a:blip>
          <a:srcRect l="3631" r="4884"/>
          <a:stretch/>
        </p:blipFill>
        <p:spPr>
          <a:xfrm>
            <a:off x="4922550" y="1542925"/>
            <a:ext cx="3748176" cy="26796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
        <p:cNvGrpSpPr/>
        <p:nvPr/>
      </p:nvGrpSpPr>
      <p:grpSpPr>
        <a:xfrm>
          <a:off x="0" y="0"/>
          <a:ext cx="0" cy="0"/>
          <a:chOff x="0" y="0"/>
          <a:chExt cx="0" cy="0"/>
        </a:xfrm>
      </p:grpSpPr>
      <p:sp>
        <p:nvSpPr>
          <p:cNvPr id="133" name="Google Shape;133;p28"/>
          <p:cNvSpPr txBox="1"/>
          <p:nvPr/>
        </p:nvSpPr>
        <p:spPr>
          <a:xfrm>
            <a:off x="3306225" y="276200"/>
            <a:ext cx="5505000" cy="172500"/>
          </a:xfrm>
          <a:prstGeom prst="rect">
            <a:avLst/>
          </a:prstGeom>
          <a:noFill/>
          <a:ln>
            <a:noFill/>
          </a:ln>
        </p:spPr>
        <p:txBody>
          <a:bodyPr spcFirstLastPara="1" wrap="square" lIns="0" tIns="0" rIns="0" bIns="0" anchor="t" anchorCtr="0">
            <a:spAutoFit/>
          </a:bodyPr>
          <a:lstStyle/>
          <a:p>
            <a:pPr marL="0" marR="0" lvl="0" indent="0" algn="r" rtl="0">
              <a:lnSpc>
                <a:spcPct val="70000"/>
              </a:lnSpc>
              <a:spcBef>
                <a:spcPts val="0"/>
              </a:spcBef>
              <a:spcAft>
                <a:spcPts val="0"/>
              </a:spcAft>
              <a:buClr>
                <a:srgbClr val="263E92"/>
              </a:buClr>
              <a:buSzPts val="1600"/>
              <a:buFont typeface="Roboto Slab"/>
              <a:buNone/>
            </a:pPr>
            <a:r>
              <a:rPr lang="fr" sz="1600" b="1" i="0" u="none" strike="noStrike" cap="none">
                <a:solidFill>
                  <a:srgbClr val="263E92"/>
                </a:solidFill>
                <a:latin typeface="Roboto Slab"/>
                <a:ea typeface="Roboto Slab"/>
                <a:cs typeface="Roboto Slab"/>
                <a:sym typeface="Roboto Slab"/>
              </a:rPr>
              <a:t>Forces évolutives / </a:t>
            </a:r>
            <a:r>
              <a:rPr lang="fr" sz="1600" b="0" i="0" u="none" strike="noStrike" cap="none">
                <a:solidFill>
                  <a:srgbClr val="263E92"/>
                </a:solidFill>
                <a:latin typeface="Roboto Slab"/>
                <a:ea typeface="Roboto Slab"/>
                <a:cs typeface="Roboto Slab"/>
                <a:sym typeface="Roboto Slab"/>
              </a:rPr>
              <a:t>La dérive génétique</a:t>
            </a:r>
            <a:endParaRPr sz="1600" b="0" i="0" u="none" strike="noStrike" cap="none">
              <a:solidFill>
                <a:srgbClr val="263E92"/>
              </a:solidFill>
              <a:latin typeface="Roboto Slab"/>
              <a:ea typeface="Roboto Slab"/>
              <a:cs typeface="Roboto Slab"/>
              <a:sym typeface="Roboto Slab"/>
            </a:endParaRPr>
          </a:p>
        </p:txBody>
      </p:sp>
      <p:pic>
        <p:nvPicPr>
          <p:cNvPr id="134" name="Google Shape;134;p28"/>
          <p:cNvPicPr preferRelativeResize="0"/>
          <p:nvPr/>
        </p:nvPicPr>
        <p:blipFill rotWithShape="1">
          <a:blip r:embed="rId3">
            <a:alphaModFix/>
          </a:blip>
          <a:srcRect/>
          <a:stretch/>
        </p:blipFill>
        <p:spPr>
          <a:xfrm>
            <a:off x="500231" y="152486"/>
            <a:ext cx="2022438" cy="362981"/>
          </a:xfrm>
          <a:prstGeom prst="rect">
            <a:avLst/>
          </a:prstGeom>
          <a:noFill/>
          <a:ln>
            <a:noFill/>
          </a:ln>
        </p:spPr>
      </p:pic>
      <p:pic>
        <p:nvPicPr>
          <p:cNvPr id="135" name="Google Shape;135;p28"/>
          <p:cNvPicPr preferRelativeResize="0"/>
          <p:nvPr/>
        </p:nvPicPr>
        <p:blipFill rotWithShape="1">
          <a:blip r:embed="rId4">
            <a:alphaModFix/>
          </a:blip>
          <a:srcRect/>
          <a:stretch/>
        </p:blipFill>
        <p:spPr>
          <a:xfrm>
            <a:off x="1678850" y="1116626"/>
            <a:ext cx="5786300" cy="31824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wiss">
  <a:themeElements>
    <a:clrScheme name="Swiss">
      <a:dk1>
        <a:srgbClr val="000000"/>
      </a:dk1>
      <a:lt1>
        <a:srgbClr val="FFFFFF"/>
      </a:lt1>
      <a:dk2>
        <a:srgbClr val="A7A7A7"/>
      </a:dk2>
      <a:lt2>
        <a:srgbClr val="535353"/>
      </a:lt2>
      <a:accent1>
        <a:srgbClr val="01579B"/>
      </a:accent1>
      <a:accent2>
        <a:srgbClr val="27C7BD"/>
      </a:accent2>
      <a:accent3>
        <a:srgbClr val="0099E8"/>
      </a:accent3>
      <a:accent4>
        <a:srgbClr val="51B9A3"/>
      </a:accent4>
      <a:accent5>
        <a:srgbClr val="FB8C00"/>
      </a:accent5>
      <a:accent6>
        <a:srgbClr val="FFAE88"/>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540</Words>
  <Application>Microsoft Office PowerPoint</Application>
  <PresentationFormat>Affichage à l'écran (16:9)</PresentationFormat>
  <Paragraphs>68</Paragraphs>
  <Slides>24</Slides>
  <Notes>24</Notes>
  <HiddenSlides>0</HiddenSlides>
  <MMClips>0</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24</vt:i4>
      </vt:variant>
    </vt:vector>
  </HeadingPairs>
  <TitlesOfParts>
    <vt:vector size="31" baseType="lpstr">
      <vt:lpstr>Roboto Slab</vt:lpstr>
      <vt:lpstr>Roboto Medium</vt:lpstr>
      <vt:lpstr>Roboto</vt:lpstr>
      <vt:lpstr>Arial</vt:lpstr>
      <vt:lpstr>Montserrat</vt:lpstr>
      <vt:lpstr>Simple Light</vt:lpstr>
      <vt:lpstr>Swiss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Stephane LEFEBVRE</dc:creator>
  <cp:lastModifiedBy>Stephane LEFEBVRE</cp:lastModifiedBy>
  <cp:revision>1</cp:revision>
  <dcterms:modified xsi:type="dcterms:W3CDTF">2023-11-20T11:26:47Z</dcterms:modified>
</cp:coreProperties>
</file>